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2"/>
  </p:notesMasterIdLst>
  <p:handoutMasterIdLst>
    <p:handoutMasterId r:id="rId33"/>
  </p:handoutMasterIdLst>
  <p:sldIdLst>
    <p:sldId id="314" r:id="rId3"/>
    <p:sldId id="332" r:id="rId4"/>
    <p:sldId id="345" r:id="rId5"/>
    <p:sldId id="298" r:id="rId6"/>
    <p:sldId id="335" r:id="rId7"/>
    <p:sldId id="336" r:id="rId8"/>
    <p:sldId id="341" r:id="rId9"/>
    <p:sldId id="340" r:id="rId10"/>
    <p:sldId id="342" r:id="rId11"/>
    <p:sldId id="343" r:id="rId12"/>
    <p:sldId id="344" r:id="rId13"/>
    <p:sldId id="368" r:id="rId14"/>
    <p:sldId id="367" r:id="rId15"/>
    <p:sldId id="369" r:id="rId16"/>
    <p:sldId id="370" r:id="rId17"/>
    <p:sldId id="371" r:id="rId18"/>
    <p:sldId id="372" r:id="rId19"/>
    <p:sldId id="346" r:id="rId20"/>
    <p:sldId id="347" r:id="rId21"/>
    <p:sldId id="348" r:id="rId22"/>
    <p:sldId id="353" r:id="rId23"/>
    <p:sldId id="349" r:id="rId24"/>
    <p:sldId id="359" r:id="rId25"/>
    <p:sldId id="360" r:id="rId26"/>
    <p:sldId id="352" r:id="rId27"/>
    <p:sldId id="355" r:id="rId28"/>
    <p:sldId id="356" r:id="rId29"/>
    <p:sldId id="357" r:id="rId30"/>
    <p:sldId id="339" r:id="rId31"/>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202020"/>
    <a:srgbClr val="323232"/>
    <a:srgbClr val="CC3300"/>
    <a:srgbClr val="CC0000"/>
    <a:srgbClr val="FF3300"/>
    <a:srgbClr val="990000"/>
    <a:srgbClr val="FF8D41"/>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78" autoAdjust="0"/>
    <p:restoredTop sz="94660"/>
  </p:normalViewPr>
  <p:slideViewPr>
    <p:cSldViewPr snapToGrid="0" showGuides="1">
      <p:cViewPr varScale="1">
        <p:scale>
          <a:sx n="75" d="100"/>
          <a:sy n="75" d="100"/>
        </p:scale>
        <p:origin x="90" y="96"/>
      </p:cViewPr>
      <p:guideLst>
        <p:guide orient="horz" pos="2160"/>
        <p:guide pos="3772"/>
      </p:guideLst>
    </p:cSldViewPr>
  </p:slid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6" Type="http://schemas.openxmlformats.org/officeDocument/2006/relationships/tableStyles" Target="tableStyles.xml"/><Relationship Id="rId35" Type="http://schemas.openxmlformats.org/officeDocument/2006/relationships/viewProps" Target="viewProps.xml"/><Relationship Id="rId34" Type="http://schemas.openxmlformats.org/officeDocument/2006/relationships/presProps" Target="presProps.xml"/><Relationship Id="rId33" Type="http://schemas.openxmlformats.org/officeDocument/2006/relationships/handoutMaster" Target="handoutMasters/handoutMaster1.xml"/><Relationship Id="rId32" Type="http://schemas.openxmlformats.org/officeDocument/2006/relationships/notesMaster" Target="notesMasters/notesMaster1.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zh-CN" altLang="en-US"/>
          </a:p>
        </p:txBody>
      </p:sp>
      <p:sp>
        <p:nvSpPr>
          <p:cNvPr id="3" name="日期占位符 2"/>
          <p:cNvSpPr>
            <a:spLocks noGrp="1"/>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zh-CN" altLang="en-US"/>
          </a:p>
        </p:txBody>
      </p:sp>
      <p:sp>
        <p:nvSpPr>
          <p:cNvPr id="5" name="灯片编号占位符 4"/>
          <p:cNvSpPr>
            <a:spLocks noGrp="1"/>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1524000" y="1322962"/>
            <a:ext cx="9144000" cy="2187001"/>
          </a:xfrm>
        </p:spPr>
        <p:txBody>
          <a:bodyPr anchor="b">
            <a:normAutofit/>
          </a:bodyPr>
          <a:lstStyle>
            <a:lvl1pPr algn="ctr">
              <a:lnSpc>
                <a:spcPct val="130000"/>
              </a:lnSpc>
              <a:defRPr sz="6000">
                <a:effectLst>
                  <a:outerShdw blurRad="38100" dist="38100" dir="2700000" algn="tl">
                    <a:srgbClr val="000000">
                      <a:alpha val="43137"/>
                    </a:srgbClr>
                  </a:outerShdw>
                </a:effectLst>
              </a:defRPr>
            </a:lvl1pPr>
          </a:lstStyle>
          <a:p>
            <a:r>
              <a:rPr lang="zh-CN" altLang="en-US" dirty="0"/>
              <a:t>单击此处添加标题</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3" name="副标题 2"/>
          <p:cNvSpPr>
            <a:spLocks noGrp="1"/>
          </p:cNvSpPr>
          <p:nvPr>
            <p:ph type="subTitle" idx="1" hasCustomPrompt="1"/>
          </p:nvPr>
        </p:nvSpPr>
        <p:spPr>
          <a:xfrm>
            <a:off x="1524000" y="3602038"/>
            <a:ext cx="9144000" cy="1655762"/>
          </a:xfrm>
        </p:spPr>
        <p:txBody>
          <a:bodyPr>
            <a:normAutofit/>
          </a:bodyPr>
          <a:lstStyle>
            <a:lvl1pPr marL="0" indent="0" algn="ctr">
              <a:buNone/>
              <a:defRPr sz="1800">
                <a:solidFill>
                  <a:schemeClr val="tx1">
                    <a:lumMod val="75000"/>
                    <a:lumOff val="25000"/>
                  </a:schemeClr>
                </a:solidFill>
                <a:effectLst/>
                <a:latin typeface="+mj-lt"/>
                <a:ea typeface="+mj-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单击此处添加副标题</a:t>
            </a:r>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838200" y="551543"/>
            <a:ext cx="10515600" cy="5558971"/>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内容页版式-3">
    <p:spTree>
      <p:nvGrpSpPr>
        <p:cNvPr id="1" name=""/>
        <p:cNvGrpSpPr/>
        <p:nvPr/>
      </p:nvGrpSpPr>
      <p:grpSpPr>
        <a:xfrm>
          <a:off x="0" y="0"/>
          <a:ext cx="0" cy="0"/>
          <a:chOff x="0" y="0"/>
          <a:chExt cx="0" cy="0"/>
        </a:xfrm>
      </p:grpSpPr>
      <p:sp>
        <p:nvSpPr>
          <p:cNvPr id="9" name="标题 8"/>
          <p:cNvSpPr>
            <a:spLocks noGrp="1"/>
          </p:cNvSpPr>
          <p:nvPr>
            <p:ph type="title"/>
          </p:nvPr>
        </p:nvSpPr>
        <p:spPr>
          <a:xfrm>
            <a:off x="551384" y="197107"/>
            <a:ext cx="11043716" cy="792088"/>
          </a:xfrm>
        </p:spPr>
        <p:txBody>
          <a:bodyPr/>
          <a:lstStyle/>
          <a:p>
            <a:r>
              <a:rPr kumimoji="1" lang="zh-CN" altLang="en-US"/>
              <a:t>单击此处编辑母版标题样式</a:t>
            </a:r>
            <a:endParaRPr kumimoji="1" lang="zh-CN" altLang="en-US"/>
          </a:p>
        </p:txBody>
      </p:sp>
      <p:sp>
        <p:nvSpPr>
          <p:cNvPr id="16" name="内容占位符 15"/>
          <p:cNvSpPr>
            <a:spLocks noGrp="1"/>
          </p:cNvSpPr>
          <p:nvPr>
            <p:ph sz="quarter" idx="10"/>
          </p:nvPr>
        </p:nvSpPr>
        <p:spPr>
          <a:xfrm>
            <a:off x="568325" y="1533525"/>
            <a:ext cx="3533800" cy="4918075"/>
          </a:xfrm>
        </p:spPr>
        <p:txBody>
          <a:bodyPr/>
          <a:lstStyle>
            <a:lvl1pPr>
              <a:defRPr sz="2400"/>
            </a:lvl1pPr>
            <a:lvl2pPr>
              <a:defRPr sz="1400">
                <a:solidFill>
                  <a:schemeClr val="bg1">
                    <a:lumMod val="50000"/>
                  </a:schemeClr>
                </a:solidFill>
              </a:defRPr>
            </a:lvl2pPr>
            <a:lvl3pPr>
              <a:defRPr sz="1400"/>
            </a:lvl3pPr>
            <a:lvl4pPr>
              <a:defRPr sz="1400"/>
            </a:lvl4pPr>
            <a:lvl5pPr>
              <a:defRPr sz="1400"/>
            </a:lvl5pPr>
          </a:lstStyle>
          <a:p>
            <a:pPr lvl="0"/>
            <a:r>
              <a:rPr kumimoji="1" lang="zh-CN" altLang="en-US" dirty="0"/>
              <a:t>单击此处编辑母版文本样式</a:t>
            </a:r>
            <a:endParaRPr kumimoji="1" lang="zh-CN" altLang="en-US" dirty="0"/>
          </a:p>
          <a:p>
            <a:pPr lvl="1"/>
            <a:r>
              <a:rPr kumimoji="1" lang="zh-CN" altLang="en-US" dirty="0"/>
              <a:t>二级</a:t>
            </a:r>
            <a:endParaRPr kumimoji="1" lang="zh-CN" altLang="en-US" dirty="0"/>
          </a:p>
        </p:txBody>
      </p:sp>
      <p:sp>
        <p:nvSpPr>
          <p:cNvPr id="19" name="内容占位符 15"/>
          <p:cNvSpPr>
            <a:spLocks noGrp="1"/>
          </p:cNvSpPr>
          <p:nvPr>
            <p:ph sz="quarter" idx="11"/>
          </p:nvPr>
        </p:nvSpPr>
        <p:spPr>
          <a:xfrm>
            <a:off x="4327513" y="1533525"/>
            <a:ext cx="3533800" cy="4918075"/>
          </a:xfrm>
        </p:spPr>
        <p:txBody>
          <a:bodyPr/>
          <a:lstStyle>
            <a:lvl1pPr>
              <a:defRPr sz="2400"/>
            </a:lvl1pPr>
            <a:lvl2pPr>
              <a:defRPr sz="1400">
                <a:solidFill>
                  <a:schemeClr val="bg1">
                    <a:lumMod val="50000"/>
                  </a:schemeClr>
                </a:solidFill>
              </a:defRPr>
            </a:lvl2pPr>
            <a:lvl3pPr>
              <a:defRPr sz="1400"/>
            </a:lvl3pPr>
            <a:lvl4pPr>
              <a:defRPr sz="1400"/>
            </a:lvl4pPr>
            <a:lvl5pPr>
              <a:defRPr sz="1400"/>
            </a:lvl5pPr>
          </a:lstStyle>
          <a:p>
            <a:pPr lvl="0"/>
            <a:r>
              <a:rPr kumimoji="1" lang="zh-CN" altLang="en-US" dirty="0"/>
              <a:t>单击此处编辑母版文本样式</a:t>
            </a:r>
            <a:endParaRPr kumimoji="1" lang="zh-CN" altLang="en-US" dirty="0"/>
          </a:p>
          <a:p>
            <a:pPr lvl="1"/>
            <a:r>
              <a:rPr kumimoji="1" lang="zh-CN" altLang="en-US" dirty="0"/>
              <a:t>二级</a:t>
            </a:r>
            <a:endParaRPr kumimoji="1" lang="zh-CN" altLang="en-US" dirty="0"/>
          </a:p>
        </p:txBody>
      </p:sp>
      <p:sp>
        <p:nvSpPr>
          <p:cNvPr id="20" name="内容占位符 15"/>
          <p:cNvSpPr>
            <a:spLocks noGrp="1"/>
          </p:cNvSpPr>
          <p:nvPr>
            <p:ph sz="quarter" idx="12"/>
          </p:nvPr>
        </p:nvSpPr>
        <p:spPr>
          <a:xfrm>
            <a:off x="8086700" y="1533525"/>
            <a:ext cx="3533800" cy="4918075"/>
          </a:xfrm>
        </p:spPr>
        <p:txBody>
          <a:bodyPr/>
          <a:lstStyle>
            <a:lvl1pPr>
              <a:defRPr sz="2400"/>
            </a:lvl1pPr>
            <a:lvl2pPr>
              <a:defRPr sz="1400">
                <a:solidFill>
                  <a:schemeClr val="bg1">
                    <a:lumMod val="50000"/>
                  </a:schemeClr>
                </a:solidFill>
              </a:defRPr>
            </a:lvl2pPr>
            <a:lvl3pPr>
              <a:defRPr sz="1400"/>
            </a:lvl3pPr>
            <a:lvl4pPr>
              <a:defRPr sz="1400"/>
            </a:lvl4pPr>
            <a:lvl5pPr>
              <a:defRPr sz="1400"/>
            </a:lvl5pPr>
          </a:lstStyle>
          <a:p>
            <a:pPr lvl="0"/>
            <a:r>
              <a:rPr kumimoji="1" lang="zh-CN" altLang="en-US" dirty="0"/>
              <a:t>单击此处编辑母版文本样式</a:t>
            </a:r>
            <a:endParaRPr kumimoji="1" lang="zh-CN" altLang="en-US" dirty="0"/>
          </a:p>
          <a:p>
            <a:pPr lvl="1"/>
            <a:r>
              <a:rPr kumimoji="1" lang="zh-CN" altLang="en-US" dirty="0"/>
              <a:t>二级</a:t>
            </a:r>
            <a:endParaRPr kumimoji="1"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idx="1"/>
          </p:nvPr>
        </p:nvSpPr>
        <p:spPr>
          <a:xfrm>
            <a:off x="647700" y="1825625"/>
            <a:ext cx="10515600" cy="4351338"/>
          </a:xfrm>
        </p:spPr>
        <p:txBody>
          <a:bodyPr>
            <a:normAutofit/>
          </a:bodyPr>
          <a:lstStyle>
            <a:lvl1pPr>
              <a:defRPr sz="2000">
                <a:solidFill>
                  <a:schemeClr val="tx1">
                    <a:lumMod val="75000"/>
                    <a:lumOff val="25000"/>
                  </a:schemeClr>
                </a:solidFill>
              </a:defRPr>
            </a:lvl1pPr>
            <a:lvl2pPr>
              <a:defRPr sz="18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3751117"/>
            <a:ext cx="7321550" cy="811357"/>
          </a:xfrm>
        </p:spPr>
        <p:txBody>
          <a:bodyPr anchor="b">
            <a:normAutofit/>
          </a:bodyPr>
          <a:lstStyle>
            <a:lvl1pPr>
              <a:defRPr sz="400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1850" y="4610028"/>
            <a:ext cx="7321550" cy="647555"/>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ormAutofit/>
          </a:bodyPr>
          <a:lstStyle>
            <a:lvl1pPr>
              <a:defRPr sz="2400" b="1" i="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sz="half" idx="1"/>
          </p:nvPr>
        </p:nvSpPr>
        <p:spPr>
          <a:xfrm>
            <a:off x="647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nvPr>
        </p:nvSpPr>
        <p:spPr>
          <a:xfrm>
            <a:off x="5981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74496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1"/>
          </p:cNvSpPr>
          <p:nvPr>
            <p:ph sz="half" idx="2"/>
          </p:nvPr>
        </p:nvSpPr>
        <p:spPr>
          <a:xfrm>
            <a:off x="839788" y="2615609"/>
            <a:ext cx="5157787"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1"/>
          </p:cNvSpPr>
          <p:nvPr>
            <p:ph type="body" sz="quarter" idx="3"/>
          </p:nvPr>
        </p:nvSpPr>
        <p:spPr>
          <a:xfrm>
            <a:off x="6172200" y="174496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6" name="内容占位符 5"/>
          <p:cNvSpPr>
            <a:spLocks noGrp="1"/>
          </p:cNvSpPr>
          <p:nvPr>
            <p:ph sz="quarter" idx="4"/>
          </p:nvPr>
        </p:nvSpPr>
        <p:spPr>
          <a:xfrm>
            <a:off x="6172200" y="2615609"/>
            <a:ext cx="5183188"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2766219"/>
            <a:ext cx="10515600" cy="1325563"/>
          </a:xfrm>
        </p:spPr>
        <p:txBody>
          <a:bodyPr>
            <a:normAutofit/>
          </a:bodyPr>
          <a:lstStyle>
            <a:lvl1pPr algn="ctr">
              <a:defRPr sz="4800" b="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46747" y="127000"/>
            <a:ext cx="4165200" cy="1600200"/>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单击此处编辑标题</a:t>
            </a:r>
            <a:endParaRPr lang="zh-CN" altLang="en-US" dirty="0"/>
          </a:p>
        </p:txBody>
      </p:sp>
      <p:sp>
        <p:nvSpPr>
          <p:cNvPr id="3" name="图片占位符 2"/>
          <p:cNvSpPr>
            <a:spLocks noGrp="1" noChangeAspect="1"/>
          </p:cNvSpPr>
          <p:nvPr>
            <p:ph type="pic" idx="1"/>
          </p:nvPr>
        </p:nvSpPr>
        <p:spPr>
          <a:xfrm>
            <a:off x="5184000" y="766354"/>
            <a:ext cx="5817375" cy="50944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651827" y="2057400"/>
            <a:ext cx="4165200" cy="3811588"/>
          </a:xfrm>
        </p:spPr>
        <p:txBody>
          <a:bodyPr>
            <a:normAutofit/>
          </a:bodyPr>
          <a:lstStyle>
            <a:lvl1pPr marL="0" indent="0">
              <a:lnSpc>
                <a:spcPct val="150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5" name="日期占位符 4"/>
          <p:cNvSpPr>
            <a:spLocks noGrp="1"/>
          </p:cNvSpPr>
          <p:nvPr>
            <p:ph type="dt" sz="half" idx="10"/>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9824484" y="365125"/>
            <a:ext cx="1529316" cy="5811838"/>
          </a:xfrm>
        </p:spPr>
        <p:txBody>
          <a:bodyPr vert="eaVert">
            <a:normAutofit/>
          </a:bodyPr>
          <a:lstStyle>
            <a:lvl1pPr>
              <a:defRPr sz="3600"/>
            </a:lvl1pPr>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8879958" cy="5811838"/>
          </a:xfr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9.pn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0.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矩形 3"/>
          <p:cNvSpPr/>
          <p:nvPr/>
        </p:nvSpPr>
        <p:spPr>
          <a:xfrm>
            <a:off x="0" y="0"/>
            <a:ext cx="12292330" cy="5299075"/>
          </a:xfrm>
          <a:prstGeom prst="rect">
            <a:avLst/>
          </a:prstGeom>
        </p:spPr>
        <p:style>
          <a:lnRef idx="3">
            <a:schemeClr val="lt1"/>
          </a:lnRef>
          <a:fillRef idx="1">
            <a:schemeClr val="accent6"/>
          </a:fillRef>
          <a:effectRef idx="1">
            <a:schemeClr val="accent6"/>
          </a:effectRef>
          <a:fontRef idx="minor">
            <a:schemeClr val="lt1"/>
          </a:fontRef>
        </p:style>
        <p:txBody>
          <a:bodyPr rtlCol="0" anchor="ctr"/>
          <a:p>
            <a:pPr algn="ctr"/>
            <a:endParaRPr lang="zh-CN" altLang="en-US"/>
          </a:p>
        </p:txBody>
      </p:sp>
      <p:sp>
        <p:nvSpPr>
          <p:cNvPr id="11266" name="标题 4"/>
          <p:cNvSpPr>
            <a:spLocks noGrp="1"/>
          </p:cNvSpPr>
          <p:nvPr>
            <p:ph type="title" hasCustomPrompt="1"/>
            <p:custDataLst>
              <p:tags r:id="rId1"/>
            </p:custDataLst>
          </p:nvPr>
        </p:nvSpPr>
        <p:spPr>
          <a:xfrm>
            <a:off x="2208179" y="2196465"/>
            <a:ext cx="7877175" cy="906463"/>
          </a:xfrm>
        </p:spPr>
        <p:txBody>
          <a:bodyPr vert="horz" lIns="91440" tIns="45720" rIns="91440" bIns="45720" anchor="ctr">
            <a:normAutofit fontScale="90000"/>
          </a:bodyPr>
          <a:p>
            <a:pPr algn="ctr">
              <a:lnSpc>
                <a:spcPct val="200000"/>
              </a:lnSpc>
            </a:pPr>
            <a:r>
              <a:rPr lang="en-US" altLang="zh-CN" sz="5335" b="1" noProof="0" dirty="0" smtClean="0">
                <a:ln>
                  <a:noFill/>
                </a:ln>
                <a:solidFill>
                  <a:prstClr val="white"/>
                </a:solidFill>
                <a:effectLst/>
                <a:uLnTx/>
                <a:uFillTx/>
                <a:latin typeface="微软雅黑" panose="020B0503020204020204" charset="-122"/>
                <a:ea typeface="微软雅黑" panose="020B0503020204020204" charset="-122"/>
                <a:sym typeface="+mn-ea"/>
              </a:rPr>
              <a:t>ab</a:t>
            </a:r>
            <a:r>
              <a:rPr lang="zh-CN" altLang="en-US" sz="5335" b="1" noProof="0" dirty="0" smtClean="0">
                <a:ln>
                  <a:noFill/>
                </a:ln>
                <a:solidFill>
                  <a:prstClr val="white"/>
                </a:solidFill>
                <a:effectLst/>
                <a:uLnTx/>
                <a:uFillTx/>
                <a:latin typeface="微软雅黑" panose="020B0503020204020204" charset="-122"/>
                <a:ea typeface="微软雅黑" panose="020B0503020204020204" charset="-122"/>
                <a:sym typeface="+mn-ea"/>
              </a:rPr>
              <a:t>实验</a:t>
            </a:r>
            <a:r>
              <a:rPr lang="zh-CN" altLang="en-US" sz="5335" b="1" noProof="0" dirty="0" smtClean="0">
                <a:ln>
                  <a:noFill/>
                </a:ln>
                <a:solidFill>
                  <a:prstClr val="white"/>
                </a:solidFill>
                <a:effectLst/>
                <a:uLnTx/>
                <a:uFillTx/>
                <a:latin typeface="微软雅黑" panose="020B0503020204020204" charset="-122"/>
                <a:ea typeface="微软雅黑" panose="020B0503020204020204" charset="-122"/>
                <a:sym typeface="+mn-ea"/>
              </a:rPr>
              <a:t>方法论和数据解读</a:t>
            </a:r>
            <a:br>
              <a:rPr lang="en-US" altLang="zh-CN" sz="5335" b="1" dirty="0" smtClean="0">
                <a:solidFill>
                  <a:schemeClr val="bg1"/>
                </a:solidFill>
                <a:latin typeface="微软雅黑" panose="020B0503020204020204" charset="-122"/>
                <a:ea typeface="微软雅黑" panose="020B0503020204020204" charset="-122"/>
              </a:rPr>
            </a:br>
            <a:endParaRPr lang="zh-CN" altLang="en-US" sz="2700" b="1" dirty="0" smtClean="0">
              <a:solidFill>
                <a:schemeClr val="bg1"/>
              </a:solidFill>
              <a:latin typeface="微软雅黑" panose="020B0503020204020204" charset="-122"/>
              <a:ea typeface="微软雅黑" panose="020B0503020204020204" charset="-122"/>
            </a:endParaRPr>
          </a:p>
        </p:txBody>
      </p:sp>
      <p:sp>
        <p:nvSpPr>
          <p:cNvPr id="5" name="文本框 4"/>
          <p:cNvSpPr txBox="1"/>
          <p:nvPr/>
        </p:nvSpPr>
        <p:spPr>
          <a:xfrm>
            <a:off x="12932410" y="4502150"/>
            <a:ext cx="4064000" cy="368300"/>
          </a:xfrm>
          <a:prstGeom prst="rect">
            <a:avLst/>
          </a:prstGeom>
          <a:noFill/>
        </p:spPr>
        <p:txBody>
          <a:bodyPr wrap="square" rtlCol="0">
            <a:spAutoFit/>
          </a:bodyPr>
          <a:p>
            <a:endParaRPr lang="zh-CN"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14" name="直接连接符 13"/>
          <p:cNvCxnSpPr/>
          <p:nvPr/>
        </p:nvCxnSpPr>
        <p:spPr>
          <a:xfrm>
            <a:off x="282051" y="894368"/>
            <a:ext cx="11413268" cy="0"/>
          </a:xfrm>
          <a:prstGeom prst="line">
            <a:avLst/>
          </a:prstGeom>
          <a:ln w="12700">
            <a:solidFill>
              <a:srgbClr val="65BA67"/>
            </a:solidFill>
          </a:ln>
        </p:spPr>
        <p:style>
          <a:lnRef idx="1">
            <a:schemeClr val="accent1"/>
          </a:lnRef>
          <a:fillRef idx="0">
            <a:schemeClr val="accent1"/>
          </a:fillRef>
          <a:effectRef idx="0">
            <a:schemeClr val="accent1"/>
          </a:effectRef>
          <a:fontRef idx="minor">
            <a:schemeClr val="tx1"/>
          </a:fontRef>
        </p:style>
      </p:cxnSp>
      <p:cxnSp>
        <p:nvCxnSpPr>
          <p:cNvPr id="2" name="直接连接符 1"/>
          <p:cNvCxnSpPr/>
          <p:nvPr/>
        </p:nvCxnSpPr>
        <p:spPr>
          <a:xfrm flipV="1">
            <a:off x="111" y="6761133"/>
            <a:ext cx="12148185" cy="16510"/>
          </a:xfrm>
          <a:prstGeom prst="line">
            <a:avLst/>
          </a:prstGeom>
          <a:ln w="190500">
            <a:solidFill>
              <a:srgbClr val="65BA67"/>
            </a:soli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600710" y="292735"/>
            <a:ext cx="6096000" cy="460375"/>
          </a:xfrm>
          <a:prstGeom prst="rect">
            <a:avLst/>
          </a:prstGeom>
          <a:noFill/>
        </p:spPr>
        <p:txBody>
          <a:bodyPr wrap="square" rtlCol="0" anchor="t">
            <a:spAutoFit/>
          </a:bodyPr>
          <a:p>
            <a:r>
              <a:rPr lang="en-US" sz="2400" b="1" dirty="0" smtClean="0">
                <a:sym typeface="+mn-ea"/>
              </a:rPr>
              <a:t>Minimum Detectable Effect</a:t>
            </a:r>
            <a:endParaRPr lang="en-US" sz="2400" b="1" dirty="0" smtClean="0">
              <a:sym typeface="+mn-ea"/>
            </a:endParaRPr>
          </a:p>
        </p:txBody>
      </p:sp>
      <p:sp>
        <p:nvSpPr>
          <p:cNvPr id="4" name="文本框 3"/>
          <p:cNvSpPr txBox="1"/>
          <p:nvPr/>
        </p:nvSpPr>
        <p:spPr>
          <a:xfrm>
            <a:off x="600710" y="2199640"/>
            <a:ext cx="10785475" cy="1476375"/>
          </a:xfrm>
          <a:prstGeom prst="rect">
            <a:avLst/>
          </a:prstGeom>
          <a:noFill/>
        </p:spPr>
        <p:txBody>
          <a:bodyPr wrap="square" rtlCol="0" anchor="t">
            <a:spAutoFit/>
          </a:bodyPr>
          <a:p>
            <a:r>
              <a:rPr lang="zh-CN" altLang="en-US"/>
              <a:t>Minimum detectable effect：最小可探测效应，这个参数衡量了我们对实验的判断精确度的最低要求。</a:t>
            </a:r>
            <a:endParaRPr lang="zh-CN" altLang="en-US"/>
          </a:p>
          <a:p>
            <a:endParaRPr lang="zh-CN" altLang="en-US"/>
          </a:p>
          <a:p>
            <a:r>
              <a:rPr lang="zh-CN" altLang="en-US"/>
              <a:t>也就是说，两个人群的点击率，最小出现多少偏差，才能监测出有差异。理论上来说，监测更大的差异更为容易，需要的样本量更少，监测更小差异更难，需要的样本量也就更大。举个例子，一个人移动了1米你一眼就能发觉，一个人只移动了1厘米，你就需要花更多的时间检查了。</a:t>
            </a:r>
            <a:endParaRPr lang="zh-CN" altLang="en-US"/>
          </a:p>
        </p:txBody>
      </p:sp>
      <p:sp>
        <p:nvSpPr>
          <p:cNvPr id="5" name="文本框 4"/>
          <p:cNvSpPr txBox="1"/>
          <p:nvPr/>
        </p:nvSpPr>
        <p:spPr>
          <a:xfrm>
            <a:off x="751840" y="4023995"/>
            <a:ext cx="10634345" cy="645160"/>
          </a:xfrm>
          <a:prstGeom prst="rect">
            <a:avLst/>
          </a:prstGeom>
          <a:noFill/>
        </p:spPr>
        <p:txBody>
          <a:bodyPr wrap="square" rtlCol="0" anchor="t">
            <a:spAutoFit/>
          </a:bodyPr>
          <a:p>
            <a:r>
              <a:rPr lang="zh-CN" altLang="en-US"/>
              <a:t>这个参数需要和业务方一起确定，比如我们把这个指标设置成5%，如果精选人群的点击率真的能提高5%，我们希望能够检测出来。</a:t>
            </a:r>
            <a:endParaRPr lang="zh-CN"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14" name="直接连接符 13"/>
          <p:cNvCxnSpPr/>
          <p:nvPr/>
        </p:nvCxnSpPr>
        <p:spPr>
          <a:xfrm>
            <a:off x="282051" y="894368"/>
            <a:ext cx="11413268" cy="0"/>
          </a:xfrm>
          <a:prstGeom prst="line">
            <a:avLst/>
          </a:prstGeom>
          <a:ln w="12700">
            <a:solidFill>
              <a:srgbClr val="65BA67"/>
            </a:solidFill>
          </a:ln>
        </p:spPr>
        <p:style>
          <a:lnRef idx="1">
            <a:schemeClr val="accent1"/>
          </a:lnRef>
          <a:fillRef idx="0">
            <a:schemeClr val="accent1"/>
          </a:fillRef>
          <a:effectRef idx="0">
            <a:schemeClr val="accent1"/>
          </a:effectRef>
          <a:fontRef idx="minor">
            <a:schemeClr val="tx1"/>
          </a:fontRef>
        </p:style>
      </p:cxnSp>
      <p:cxnSp>
        <p:nvCxnSpPr>
          <p:cNvPr id="2" name="直接连接符 1"/>
          <p:cNvCxnSpPr/>
          <p:nvPr/>
        </p:nvCxnSpPr>
        <p:spPr>
          <a:xfrm flipV="1">
            <a:off x="111" y="6761133"/>
            <a:ext cx="12148185" cy="16510"/>
          </a:xfrm>
          <a:prstGeom prst="line">
            <a:avLst/>
          </a:prstGeom>
          <a:ln w="190500">
            <a:solidFill>
              <a:srgbClr val="65BA67"/>
            </a:soli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600710" y="292735"/>
            <a:ext cx="6096000" cy="460375"/>
          </a:xfrm>
          <a:prstGeom prst="rect">
            <a:avLst/>
          </a:prstGeom>
          <a:noFill/>
        </p:spPr>
        <p:txBody>
          <a:bodyPr wrap="square" rtlCol="0" anchor="t">
            <a:spAutoFit/>
          </a:bodyPr>
          <a:p>
            <a:r>
              <a:rPr lang="en-US" sz="2400" b="1" dirty="0" smtClean="0">
                <a:sym typeface="+mn-ea"/>
              </a:rPr>
              <a:t>P</a:t>
            </a:r>
            <a:r>
              <a:rPr lang="zh-CN" altLang="en-US" sz="2400" b="1" dirty="0" smtClean="0">
                <a:sym typeface="+mn-ea"/>
              </a:rPr>
              <a:t>值</a:t>
            </a:r>
            <a:endParaRPr lang="zh-CN" altLang="en-US" sz="2400" b="1" dirty="0" smtClean="0">
              <a:sym typeface="+mn-ea"/>
            </a:endParaRPr>
          </a:p>
        </p:txBody>
      </p:sp>
      <p:pic>
        <p:nvPicPr>
          <p:cNvPr id="6" name="图片 5"/>
          <p:cNvPicPr>
            <a:picLocks noChangeAspect="1"/>
          </p:cNvPicPr>
          <p:nvPr/>
        </p:nvPicPr>
        <p:blipFill>
          <a:blip r:embed="rId1"/>
          <a:stretch>
            <a:fillRect/>
          </a:stretch>
        </p:blipFill>
        <p:spPr>
          <a:xfrm>
            <a:off x="969010" y="1341755"/>
            <a:ext cx="9457055" cy="3957955"/>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矩形 11"/>
          <p:cNvSpPr/>
          <p:nvPr/>
        </p:nvSpPr>
        <p:spPr>
          <a:xfrm>
            <a:off x="0" y="2280285"/>
            <a:ext cx="12234545" cy="1153795"/>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p>
            <a:pPr algn="ctr"/>
            <a:r>
              <a:rPr lang="zh-CN" altLang="en-US" sz="3600" b="1">
                <a:latin typeface="微软雅黑" panose="020B0503020204020204" charset="-122"/>
                <a:ea typeface="微软雅黑" panose="020B0503020204020204" charset="-122"/>
                <a:cs typeface="微软雅黑" panose="020B0503020204020204" charset="-122"/>
              </a:rPr>
              <a:t>如何设计</a:t>
            </a:r>
            <a:r>
              <a:rPr lang="en-US" altLang="zh-CN" sz="3600" b="1">
                <a:latin typeface="微软雅黑" panose="020B0503020204020204" charset="-122"/>
                <a:ea typeface="微软雅黑" panose="020B0503020204020204" charset="-122"/>
                <a:cs typeface="微软雅黑" panose="020B0503020204020204" charset="-122"/>
              </a:rPr>
              <a:t>AB</a:t>
            </a:r>
            <a:r>
              <a:rPr lang="zh-CN" altLang="en-US" sz="3600" b="1">
                <a:latin typeface="微软雅黑" panose="020B0503020204020204" charset="-122"/>
                <a:ea typeface="微软雅黑" panose="020B0503020204020204" charset="-122"/>
                <a:cs typeface="微软雅黑" panose="020B0503020204020204" charset="-122"/>
              </a:rPr>
              <a:t>实验</a:t>
            </a:r>
            <a:endParaRPr lang="zh-CN" altLang="en-US" sz="3600" b="1">
              <a:latin typeface="微软雅黑" panose="020B0503020204020204" charset="-122"/>
              <a:ea typeface="微软雅黑" panose="020B0503020204020204" charset="-122"/>
              <a:cs typeface="微软雅黑" panose="020B0503020204020204" charset="-122"/>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14" name="直接连接符 13"/>
          <p:cNvCxnSpPr/>
          <p:nvPr/>
        </p:nvCxnSpPr>
        <p:spPr>
          <a:xfrm>
            <a:off x="282051" y="894368"/>
            <a:ext cx="11413268" cy="0"/>
          </a:xfrm>
          <a:prstGeom prst="line">
            <a:avLst/>
          </a:prstGeom>
          <a:ln w="12700">
            <a:solidFill>
              <a:srgbClr val="65BA67"/>
            </a:solidFill>
          </a:ln>
        </p:spPr>
        <p:style>
          <a:lnRef idx="1">
            <a:schemeClr val="accent1"/>
          </a:lnRef>
          <a:fillRef idx="0">
            <a:schemeClr val="accent1"/>
          </a:fillRef>
          <a:effectRef idx="0">
            <a:schemeClr val="accent1"/>
          </a:effectRef>
          <a:fontRef idx="minor">
            <a:schemeClr val="tx1"/>
          </a:fontRef>
        </p:style>
      </p:cxnSp>
      <p:cxnSp>
        <p:nvCxnSpPr>
          <p:cNvPr id="2" name="直接连接符 1"/>
          <p:cNvCxnSpPr/>
          <p:nvPr/>
        </p:nvCxnSpPr>
        <p:spPr>
          <a:xfrm flipV="1">
            <a:off x="111" y="6761133"/>
            <a:ext cx="12148185" cy="16510"/>
          </a:xfrm>
          <a:prstGeom prst="line">
            <a:avLst/>
          </a:prstGeom>
          <a:ln w="190500">
            <a:solidFill>
              <a:srgbClr val="65BA67"/>
            </a:soli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493395" y="288290"/>
            <a:ext cx="8219440" cy="460375"/>
          </a:xfrm>
          <a:prstGeom prst="rect">
            <a:avLst/>
          </a:prstGeom>
          <a:noFill/>
        </p:spPr>
        <p:txBody>
          <a:bodyPr wrap="square" rtlCol="0" anchor="t">
            <a:spAutoFit/>
          </a:bodyPr>
          <a:p>
            <a:r>
              <a:rPr lang="en-US" altLang="zh-CN" sz="2400" b="1" dirty="0" smtClean="0">
                <a:cs typeface="+mn-ea"/>
                <a:sym typeface="+mn-lt"/>
              </a:rPr>
              <a:t>ab</a:t>
            </a:r>
            <a:r>
              <a:rPr lang="zh-CN" altLang="en-US" sz="2400" b="1" dirty="0" smtClean="0">
                <a:cs typeface="+mn-ea"/>
                <a:sym typeface="+mn-lt"/>
              </a:rPr>
              <a:t>实验设计</a:t>
            </a:r>
            <a:r>
              <a:rPr lang="en-US" altLang="zh-CN" sz="2400" b="1" dirty="0" smtClean="0">
                <a:cs typeface="+mn-ea"/>
                <a:sym typeface="+mn-lt"/>
              </a:rPr>
              <a:t>—</a:t>
            </a:r>
            <a:r>
              <a:rPr lang="zh-CN" altLang="en-US" sz="2400">
                <a:latin typeface="微软雅黑" panose="020B0503020204020204" charset="-122"/>
                <a:ea typeface="微软雅黑" panose="020B0503020204020204" charset="-122"/>
                <a:cs typeface="微软雅黑" panose="020B0503020204020204" charset="-122"/>
                <a:sym typeface="+mn-ea"/>
              </a:rPr>
              <a:t>实验组和样本组样本量不一样怎么办</a:t>
            </a:r>
            <a:endParaRPr lang="en-US" altLang="zh-CN" sz="2400" b="1" dirty="0" smtClean="0">
              <a:cs typeface="+mn-ea"/>
              <a:sym typeface="+mn-lt"/>
            </a:endParaRPr>
          </a:p>
        </p:txBody>
      </p:sp>
      <p:sp>
        <p:nvSpPr>
          <p:cNvPr id="4" name="文本框 3"/>
          <p:cNvSpPr txBox="1"/>
          <p:nvPr/>
        </p:nvSpPr>
        <p:spPr>
          <a:xfrm>
            <a:off x="795020" y="1170305"/>
            <a:ext cx="10558145" cy="1661795"/>
          </a:xfrm>
          <a:prstGeom prst="rect">
            <a:avLst/>
          </a:prstGeom>
          <a:noFill/>
        </p:spPr>
        <p:txBody>
          <a:bodyPr wrap="square" rtlCol="0" anchor="t">
            <a:noAutofit/>
          </a:bodyPr>
          <a:p>
            <a:r>
              <a:rPr lang="zh-CN">
                <a:latin typeface="微软雅黑" panose="020B0503020204020204" charset="-122"/>
                <a:ea typeface="微软雅黑" panose="020B0503020204020204" charset="-122"/>
                <a:cs typeface="微软雅黑" panose="020B0503020204020204" charset="-122"/>
              </a:rPr>
              <a:t>在做</a:t>
            </a:r>
            <a:r>
              <a:rPr lang="en-US" altLang="zh-CN">
                <a:latin typeface="微软雅黑" panose="020B0503020204020204" charset="-122"/>
                <a:ea typeface="微软雅黑" panose="020B0503020204020204" charset="-122"/>
                <a:cs typeface="微软雅黑" panose="020B0503020204020204" charset="-122"/>
              </a:rPr>
              <a:t>AB</a:t>
            </a:r>
            <a:r>
              <a:rPr lang="zh-CN" altLang="en-US">
                <a:latin typeface="微软雅黑" panose="020B0503020204020204" charset="-122"/>
                <a:ea typeface="微软雅黑" panose="020B0503020204020204" charset="-122"/>
                <a:cs typeface="微软雅黑" panose="020B0503020204020204" charset="-122"/>
              </a:rPr>
              <a:t>实验的时候，如果实验设计不合理，会遇到很多</a:t>
            </a:r>
            <a:r>
              <a:rPr lang="zh-CN" altLang="en-US">
                <a:latin typeface="微软雅黑" panose="020B0503020204020204" charset="-122"/>
                <a:ea typeface="微软雅黑" panose="020B0503020204020204" charset="-122"/>
                <a:cs typeface="微软雅黑" panose="020B0503020204020204" charset="-122"/>
              </a:rPr>
              <a:t>问题。</a:t>
            </a:r>
            <a:endParaRPr lang="zh-CN" altLang="en-US">
              <a:latin typeface="微软雅黑" panose="020B0503020204020204" charset="-122"/>
              <a:ea typeface="微软雅黑" panose="020B0503020204020204" charset="-122"/>
              <a:cs typeface="微软雅黑" panose="020B0503020204020204" charset="-122"/>
            </a:endParaRPr>
          </a:p>
          <a:p>
            <a:pPr marL="285750" indent="-285750">
              <a:buFont typeface="Arial" panose="020B0604020202020204" pitchFamily="34" charset="0"/>
              <a:buChar char="•"/>
            </a:pPr>
            <a:r>
              <a:rPr lang="zh-CN" altLang="en-US">
                <a:latin typeface="微软雅黑" panose="020B0503020204020204" charset="-122"/>
                <a:ea typeface="微软雅黑" panose="020B0503020204020204" charset="-122"/>
                <a:cs typeface="微软雅黑" panose="020B0503020204020204" charset="-122"/>
              </a:rPr>
              <a:t>实验组和样本组样本量不一样，可以这样设计吗，</a:t>
            </a:r>
            <a:r>
              <a:rPr lang="zh-CN" altLang="en-US">
                <a:latin typeface="微软雅黑" panose="020B0503020204020204" charset="-122"/>
                <a:ea typeface="微软雅黑" panose="020B0503020204020204" charset="-122"/>
                <a:cs typeface="微软雅黑" panose="020B0503020204020204" charset="-122"/>
                <a:sym typeface="+mn-ea"/>
              </a:rPr>
              <a:t>如何观察</a:t>
            </a:r>
            <a:r>
              <a:rPr lang="zh-CN" altLang="en-US">
                <a:latin typeface="微软雅黑" panose="020B0503020204020204" charset="-122"/>
                <a:ea typeface="微软雅黑" panose="020B0503020204020204" charset="-122"/>
                <a:cs typeface="微软雅黑" panose="020B0503020204020204" charset="-122"/>
              </a:rPr>
              <a:t>数据指标</a:t>
            </a:r>
            <a:endParaRPr lang="zh-CN" altLang="en-US">
              <a:latin typeface="微软雅黑" panose="020B0503020204020204" charset="-122"/>
              <a:ea typeface="微软雅黑" panose="020B0503020204020204" charset="-122"/>
              <a:cs typeface="微软雅黑" panose="020B0503020204020204" charset="-122"/>
            </a:endParaRPr>
          </a:p>
          <a:p>
            <a:pPr marL="285750" indent="-285750">
              <a:buFont typeface="Arial" panose="020B0604020202020204" pitchFamily="34" charset="0"/>
              <a:buChar char="•"/>
            </a:pPr>
            <a:r>
              <a:rPr lang="zh-CN" altLang="en-US">
                <a:latin typeface="微软雅黑" panose="020B0503020204020204" charset="-122"/>
                <a:ea typeface="微软雅黑" panose="020B0503020204020204" charset="-122"/>
                <a:cs typeface="微软雅黑" panose="020B0503020204020204" charset="-122"/>
              </a:rPr>
              <a:t>分流节点如何选择更为</a:t>
            </a:r>
            <a:r>
              <a:rPr lang="zh-CN" altLang="en-US">
                <a:latin typeface="微软雅黑" panose="020B0503020204020204" charset="-122"/>
                <a:ea typeface="微软雅黑" panose="020B0503020204020204" charset="-122"/>
                <a:cs typeface="微软雅黑" panose="020B0503020204020204" charset="-122"/>
              </a:rPr>
              <a:t>合理</a:t>
            </a:r>
            <a:endParaRPr lang="zh-CN" altLang="en-US">
              <a:latin typeface="微软雅黑" panose="020B0503020204020204" charset="-122"/>
              <a:ea typeface="微软雅黑" panose="020B0503020204020204" charset="-122"/>
              <a:cs typeface="微软雅黑" panose="020B0503020204020204" charset="-122"/>
            </a:endParaRPr>
          </a:p>
          <a:p>
            <a:pPr marL="285750" indent="-285750">
              <a:buFont typeface="Arial" panose="020B0604020202020204" pitchFamily="34" charset="0"/>
              <a:buChar char="•"/>
            </a:pPr>
            <a:r>
              <a:rPr lang="zh-CN" altLang="en-US">
                <a:latin typeface="微软雅黑" panose="020B0503020204020204" charset="-122"/>
                <a:ea typeface="微软雅黑" panose="020B0503020204020204" charset="-122"/>
                <a:cs typeface="微软雅黑" panose="020B0503020204020204" charset="-122"/>
              </a:rPr>
              <a:t>怎么</a:t>
            </a:r>
            <a:r>
              <a:rPr lang="zh-CN" altLang="en-US">
                <a:latin typeface="微软雅黑" panose="020B0503020204020204" charset="-122"/>
                <a:ea typeface="微软雅黑" panose="020B0503020204020204" charset="-122"/>
                <a:cs typeface="微软雅黑" panose="020B0503020204020204" charset="-122"/>
              </a:rPr>
              <a:t>判断核心指标</a:t>
            </a:r>
            <a:endParaRPr lang="zh-CN" altLang="en-US">
              <a:latin typeface="微软雅黑" panose="020B0503020204020204" charset="-122"/>
              <a:ea typeface="微软雅黑" panose="020B0503020204020204" charset="-122"/>
              <a:cs typeface="微软雅黑" panose="020B0503020204020204" charset="-122"/>
            </a:endParaRPr>
          </a:p>
          <a:p>
            <a:pPr marL="285750" indent="-285750">
              <a:buFont typeface="Arial" panose="020B0604020202020204" pitchFamily="34" charset="0"/>
              <a:buChar char="•"/>
            </a:pPr>
            <a:r>
              <a:rPr lang="zh-CN" altLang="en-US">
                <a:latin typeface="微软雅黑" panose="020B0503020204020204" charset="-122"/>
                <a:ea typeface="微软雅黑" panose="020B0503020204020204" charset="-122"/>
                <a:cs typeface="微软雅黑" panose="020B0503020204020204" charset="-122"/>
              </a:rPr>
              <a:t>实验持续多少天较为合理，什么时候足以证明效果并且可以关掉</a:t>
            </a:r>
            <a:r>
              <a:rPr lang="zh-CN" altLang="en-US">
                <a:latin typeface="微软雅黑" panose="020B0503020204020204" charset="-122"/>
                <a:ea typeface="微软雅黑" panose="020B0503020204020204" charset="-122"/>
                <a:cs typeface="微软雅黑" panose="020B0503020204020204" charset="-122"/>
              </a:rPr>
              <a:t>实验</a:t>
            </a:r>
            <a:endParaRPr lang="zh-CN" altLang="en-US">
              <a:latin typeface="微软雅黑" panose="020B0503020204020204" charset="-122"/>
              <a:ea typeface="微软雅黑" panose="020B0503020204020204" charset="-122"/>
              <a:cs typeface="微软雅黑" panose="020B0503020204020204" charset="-122"/>
            </a:endParaRPr>
          </a:p>
          <a:p>
            <a:pPr marL="285750" indent="-285750">
              <a:buFont typeface="Arial" panose="020B0604020202020204" pitchFamily="34" charset="0"/>
              <a:buChar char="•"/>
            </a:pPr>
            <a:r>
              <a:rPr lang="zh-CN" altLang="en-US">
                <a:latin typeface="微软雅黑" panose="020B0503020204020204" charset="-122"/>
                <a:ea typeface="微软雅黑" panose="020B0503020204020204" charset="-122"/>
                <a:cs typeface="微软雅黑" panose="020B0503020204020204" charset="-122"/>
              </a:rPr>
              <a:t>如果实验过程都是正向，突然某天结果负向，应该怎么</a:t>
            </a:r>
            <a:r>
              <a:rPr lang="zh-CN" altLang="en-US">
                <a:latin typeface="微软雅黑" panose="020B0503020204020204" charset="-122"/>
                <a:ea typeface="微软雅黑" panose="020B0503020204020204" charset="-122"/>
                <a:cs typeface="微软雅黑" panose="020B0503020204020204" charset="-122"/>
              </a:rPr>
              <a:t>分析</a:t>
            </a:r>
            <a:endParaRPr lang="zh-CN" altLang="en-US">
              <a:latin typeface="微软雅黑" panose="020B0503020204020204" charset="-122"/>
              <a:ea typeface="微软雅黑" panose="020B0503020204020204" charset="-122"/>
              <a:cs typeface="微软雅黑" panose="020B0503020204020204" charset="-122"/>
            </a:endParaRPr>
          </a:p>
        </p:txBody>
      </p:sp>
      <p:sp>
        <p:nvSpPr>
          <p:cNvPr id="6" name="矩形 5"/>
          <p:cNvSpPr/>
          <p:nvPr/>
        </p:nvSpPr>
        <p:spPr>
          <a:xfrm>
            <a:off x="795020" y="3108325"/>
            <a:ext cx="4439285" cy="647065"/>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a:solidFill>
                  <a:schemeClr val="tx1"/>
                </a:solidFill>
                <a:latin typeface="微软雅黑" panose="020B0503020204020204" charset="-122"/>
                <a:ea typeface="微软雅黑" panose="020B0503020204020204" charset="-122"/>
                <a:cs typeface="微软雅黑" panose="020B0503020204020204" charset="-122"/>
                <a:sym typeface="+mn-ea"/>
              </a:rPr>
              <a:t>1</a:t>
            </a:r>
            <a:r>
              <a:rPr lang="zh-CN" altLang="en-US">
                <a:solidFill>
                  <a:schemeClr val="tx1"/>
                </a:solidFill>
                <a:latin typeface="微软雅黑" panose="020B0503020204020204" charset="-122"/>
                <a:ea typeface="微软雅黑" panose="020B0503020204020204" charset="-122"/>
                <a:cs typeface="微软雅黑" panose="020B0503020204020204" charset="-122"/>
                <a:sym typeface="+mn-ea"/>
              </a:rPr>
              <a:t>、实验组和样本组样本量不一样怎么</a:t>
            </a:r>
            <a:r>
              <a:rPr lang="zh-CN" altLang="en-US">
                <a:solidFill>
                  <a:schemeClr val="tx1"/>
                </a:solidFill>
                <a:latin typeface="微软雅黑" panose="020B0503020204020204" charset="-122"/>
                <a:ea typeface="微软雅黑" panose="020B0503020204020204" charset="-122"/>
                <a:cs typeface="微软雅黑" panose="020B0503020204020204" charset="-122"/>
                <a:sym typeface="+mn-ea"/>
              </a:rPr>
              <a:t>办</a:t>
            </a:r>
            <a:endParaRPr lang="zh-CN" altLang="en-US">
              <a:solidFill>
                <a:schemeClr val="tx1"/>
              </a:solidFill>
              <a:latin typeface="微软雅黑" panose="020B0503020204020204" charset="-122"/>
              <a:ea typeface="微软雅黑" panose="020B0503020204020204" charset="-122"/>
              <a:cs typeface="微软雅黑" panose="020B0503020204020204" charset="-122"/>
              <a:sym typeface="+mn-ea"/>
            </a:endParaRPr>
          </a:p>
        </p:txBody>
      </p:sp>
      <p:sp>
        <p:nvSpPr>
          <p:cNvPr id="7" name="文本框 6"/>
          <p:cNvSpPr txBox="1"/>
          <p:nvPr/>
        </p:nvSpPr>
        <p:spPr>
          <a:xfrm>
            <a:off x="795020" y="3937000"/>
            <a:ext cx="10304780" cy="2306955"/>
          </a:xfrm>
          <a:prstGeom prst="rect">
            <a:avLst/>
          </a:prstGeom>
          <a:noFill/>
        </p:spPr>
        <p:txBody>
          <a:bodyPr wrap="square" rtlCol="0">
            <a:spAutoFit/>
          </a:bodyPr>
          <a:p>
            <a:r>
              <a:rPr lang="zh-CN" altLang="en-US"/>
              <a:t>在实际运营过程中，经常会碰到页面改版对于实际效果未知情况，这种情况一般都是以最小成本做</a:t>
            </a:r>
            <a:r>
              <a:rPr lang="en-US" altLang="zh-CN"/>
              <a:t>ab</a:t>
            </a:r>
            <a:r>
              <a:rPr lang="zh-CN" altLang="en-US"/>
              <a:t>实验，防止改版对于转化造成大面积负影响。</a:t>
            </a:r>
            <a:endParaRPr lang="zh-CN" altLang="en-US"/>
          </a:p>
          <a:p>
            <a:r>
              <a:rPr lang="zh-CN" altLang="en-US"/>
              <a:t>实验组和对照组完全没必要样本量一样，实验组只需要用最小的样本量配置即可，当效果为正，再进行</a:t>
            </a:r>
            <a:r>
              <a:rPr lang="zh-CN" altLang="en-US"/>
              <a:t>全面推广。</a:t>
            </a:r>
            <a:endParaRPr lang="zh-CN" altLang="en-US"/>
          </a:p>
          <a:p>
            <a:r>
              <a:rPr lang="zh-CN" altLang="en-US"/>
              <a:t>实验指标拆分为两类：数值指标和比例指标。数值可以理解为绝对量。例如订单量、订单金额。比例指标可以理解为相对指标，例如</a:t>
            </a:r>
            <a:r>
              <a:rPr lang="zh-CN" altLang="en-US"/>
              <a:t>转化率。</a:t>
            </a:r>
            <a:endParaRPr lang="zh-CN" altLang="en-US"/>
          </a:p>
          <a:p>
            <a:r>
              <a:rPr lang="zh-CN" altLang="en-US"/>
              <a:t>实验组和对照组的</a:t>
            </a:r>
            <a:r>
              <a:rPr lang="zh-CN" altLang="en-US" b="1"/>
              <a:t>比例指标可以对比</a:t>
            </a:r>
            <a:r>
              <a:rPr lang="zh-CN" altLang="en-US"/>
              <a:t>。数值指标无法直接对比，因为样本量不同，需要均摊到人均概念，从而消费样本量不一致</a:t>
            </a:r>
            <a:r>
              <a:rPr lang="zh-CN" altLang="en-US"/>
              <a:t>影响。</a:t>
            </a:r>
            <a:endParaRPr lang="zh-CN"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 name="圆角矩形 7"/>
          <p:cNvSpPr/>
          <p:nvPr/>
        </p:nvSpPr>
        <p:spPr>
          <a:xfrm>
            <a:off x="746760" y="3334385"/>
            <a:ext cx="10305415" cy="2889250"/>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14" name="直接连接符 13"/>
          <p:cNvCxnSpPr/>
          <p:nvPr/>
        </p:nvCxnSpPr>
        <p:spPr>
          <a:xfrm>
            <a:off x="282051" y="894368"/>
            <a:ext cx="11413268" cy="0"/>
          </a:xfrm>
          <a:prstGeom prst="line">
            <a:avLst/>
          </a:prstGeom>
          <a:ln w="12700">
            <a:solidFill>
              <a:srgbClr val="65BA67"/>
            </a:solidFill>
          </a:ln>
        </p:spPr>
        <p:style>
          <a:lnRef idx="1">
            <a:schemeClr val="accent1"/>
          </a:lnRef>
          <a:fillRef idx="0">
            <a:schemeClr val="accent1"/>
          </a:fillRef>
          <a:effectRef idx="0">
            <a:schemeClr val="accent1"/>
          </a:effectRef>
          <a:fontRef idx="minor">
            <a:schemeClr val="tx1"/>
          </a:fontRef>
        </p:style>
      </p:cxnSp>
      <p:cxnSp>
        <p:nvCxnSpPr>
          <p:cNvPr id="2" name="直接连接符 1"/>
          <p:cNvCxnSpPr/>
          <p:nvPr/>
        </p:nvCxnSpPr>
        <p:spPr>
          <a:xfrm flipV="1">
            <a:off x="111" y="6761133"/>
            <a:ext cx="12148185" cy="16510"/>
          </a:xfrm>
          <a:prstGeom prst="line">
            <a:avLst/>
          </a:prstGeom>
          <a:ln w="190500">
            <a:solidFill>
              <a:srgbClr val="65BA67"/>
            </a:soli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493395" y="288290"/>
            <a:ext cx="8812530" cy="460375"/>
          </a:xfrm>
          <a:prstGeom prst="rect">
            <a:avLst/>
          </a:prstGeom>
          <a:noFill/>
        </p:spPr>
        <p:txBody>
          <a:bodyPr wrap="square" rtlCol="0" anchor="t">
            <a:spAutoFit/>
          </a:bodyPr>
          <a:p>
            <a:r>
              <a:rPr lang="en-US" altLang="zh-CN" sz="2400" b="1" dirty="0" smtClean="0">
                <a:cs typeface="+mn-ea"/>
                <a:sym typeface="+mn-lt"/>
              </a:rPr>
              <a:t>ab</a:t>
            </a:r>
            <a:r>
              <a:rPr lang="zh-CN" altLang="en-US" sz="2400" b="1" dirty="0" smtClean="0">
                <a:cs typeface="+mn-ea"/>
                <a:sym typeface="+mn-lt"/>
              </a:rPr>
              <a:t>实验设计</a:t>
            </a:r>
            <a:r>
              <a:rPr lang="en-US" altLang="zh-CN" sz="2400" b="1" dirty="0" smtClean="0">
                <a:cs typeface="+mn-ea"/>
                <a:sym typeface="+mn-lt"/>
              </a:rPr>
              <a:t>—</a:t>
            </a:r>
            <a:r>
              <a:rPr lang="zh-CN" altLang="en-US" sz="2400">
                <a:latin typeface="微软雅黑" panose="020B0503020204020204" charset="-122"/>
                <a:ea typeface="微软雅黑" panose="020B0503020204020204" charset="-122"/>
                <a:cs typeface="微软雅黑" panose="020B0503020204020204" charset="-122"/>
                <a:sym typeface="+mn-ea"/>
              </a:rPr>
              <a:t>分流节点如何选择</a:t>
            </a:r>
            <a:endParaRPr lang="zh-CN" altLang="en-US" sz="2400" b="1" dirty="0" smtClean="0">
              <a:cs typeface="+mn-ea"/>
              <a:sym typeface="+mn-lt"/>
            </a:endParaRPr>
          </a:p>
        </p:txBody>
      </p:sp>
      <p:sp>
        <p:nvSpPr>
          <p:cNvPr id="6" name="矩形 5"/>
          <p:cNvSpPr/>
          <p:nvPr/>
        </p:nvSpPr>
        <p:spPr>
          <a:xfrm>
            <a:off x="622935" y="1168400"/>
            <a:ext cx="4439285" cy="647065"/>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a:solidFill>
                  <a:schemeClr val="tx1"/>
                </a:solidFill>
                <a:latin typeface="微软雅黑" panose="020B0503020204020204" charset="-122"/>
                <a:ea typeface="微软雅黑" panose="020B0503020204020204" charset="-122"/>
                <a:cs typeface="微软雅黑" panose="020B0503020204020204" charset="-122"/>
                <a:sym typeface="+mn-ea"/>
              </a:rPr>
              <a:t>2</a:t>
            </a:r>
            <a:r>
              <a:rPr lang="zh-CN" altLang="en-US">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a:solidFill>
                  <a:schemeClr val="tx1"/>
                </a:solidFill>
                <a:latin typeface="微软雅黑" panose="020B0503020204020204" charset="-122"/>
                <a:ea typeface="微软雅黑" panose="020B0503020204020204" charset="-122"/>
                <a:cs typeface="微软雅黑" panose="020B0503020204020204" charset="-122"/>
                <a:sym typeface="+mn-ea"/>
              </a:rPr>
              <a:t>分流节点如何选择更为合理</a:t>
            </a:r>
            <a:endParaRPr lang="zh-CN" altLang="en-US">
              <a:solidFill>
                <a:schemeClr val="tx1"/>
              </a:solidFill>
              <a:latin typeface="微软雅黑" panose="020B0503020204020204" charset="-122"/>
              <a:ea typeface="微软雅黑" panose="020B0503020204020204" charset="-122"/>
              <a:cs typeface="微软雅黑" panose="020B0503020204020204" charset="-122"/>
              <a:sym typeface="+mn-ea"/>
            </a:endParaRPr>
          </a:p>
        </p:txBody>
      </p:sp>
      <p:sp>
        <p:nvSpPr>
          <p:cNvPr id="5" name="文本框 4"/>
          <p:cNvSpPr txBox="1"/>
          <p:nvPr/>
        </p:nvSpPr>
        <p:spPr>
          <a:xfrm>
            <a:off x="1045210" y="4040505"/>
            <a:ext cx="10057765" cy="2030095"/>
          </a:xfrm>
          <a:prstGeom prst="rect">
            <a:avLst/>
          </a:prstGeom>
          <a:noFill/>
        </p:spPr>
        <p:txBody>
          <a:bodyPr wrap="square" rtlCol="0">
            <a:spAutoFit/>
          </a:bodyPr>
          <a:p>
            <a:r>
              <a:rPr lang="zh-CN" altLang="en-US">
                <a:sym typeface="+mn-ea"/>
              </a:rPr>
              <a:t>场景：因为实验组中核销小红券人数过少，选择实验组所有人效果不明显，所以小红诉求是观察使用她发的券那些用户增量订单、人均营收等指标，和对照组</a:t>
            </a:r>
            <a:r>
              <a:rPr lang="zh-CN" altLang="en-US">
                <a:sym typeface="+mn-ea"/>
              </a:rPr>
              <a:t>对比。</a:t>
            </a:r>
            <a:endParaRPr lang="zh-CN" altLang="en-US"/>
          </a:p>
          <a:p>
            <a:endParaRPr lang="zh-CN" altLang="en-US"/>
          </a:p>
          <a:p>
            <a:r>
              <a:rPr lang="zh-CN" altLang="en-US"/>
              <a:t>请问：小红看数据方式</a:t>
            </a:r>
            <a:r>
              <a:rPr lang="zh-CN" altLang="en-US"/>
              <a:t>合理不？</a:t>
            </a:r>
            <a:endParaRPr lang="zh-CN" altLang="en-US"/>
          </a:p>
          <a:p>
            <a:r>
              <a:rPr lang="zh-CN" altLang="en-US"/>
              <a:t>答案：对比是不合适，因为</a:t>
            </a:r>
            <a:r>
              <a:rPr lang="en-US" altLang="zh-CN"/>
              <a:t>ab</a:t>
            </a:r>
            <a:r>
              <a:rPr lang="zh-CN" altLang="en-US"/>
              <a:t>分流逻辑不一致。实验组用券的用户本身就经过筛选，他们转化意向度肯定更高。这种一般是实验对照组数据不纯净，受到其他部门大额券导致，导致实验数据无法</a:t>
            </a:r>
            <a:r>
              <a:rPr lang="zh-CN" altLang="en-US"/>
              <a:t>回收。正确操作是重新配置</a:t>
            </a:r>
            <a:r>
              <a:rPr lang="en-US" altLang="zh-CN"/>
              <a:t>ab</a:t>
            </a:r>
            <a:r>
              <a:rPr lang="zh-CN" altLang="en-US"/>
              <a:t>实验，保证实验和空白组收其他券干扰</a:t>
            </a:r>
            <a:r>
              <a:rPr lang="zh-CN" altLang="en-US"/>
              <a:t>较小。</a:t>
            </a:r>
            <a:endParaRPr lang="zh-CN" altLang="en-US"/>
          </a:p>
        </p:txBody>
      </p:sp>
      <p:sp>
        <p:nvSpPr>
          <p:cNvPr id="9" name="文本框 8"/>
          <p:cNvSpPr txBox="1"/>
          <p:nvPr/>
        </p:nvSpPr>
        <p:spPr>
          <a:xfrm>
            <a:off x="622935" y="2049145"/>
            <a:ext cx="9906635" cy="922020"/>
          </a:xfrm>
          <a:prstGeom prst="rect">
            <a:avLst/>
          </a:prstGeom>
          <a:noFill/>
        </p:spPr>
        <p:txBody>
          <a:bodyPr wrap="square" rtlCol="0">
            <a:spAutoFit/>
          </a:bodyPr>
          <a:p>
            <a:r>
              <a:rPr lang="zh-CN" altLang="en-US">
                <a:sym typeface="+mn-ea"/>
              </a:rPr>
              <a:t>分流节点选择也是很多分析师头疼的问题。例如运营在后台按照一定规则配置好实验人群，每天都按照这个规则对符合这个条件用户发券。那么分流节点肯定不是配置好的实验人群，因为配置好目标人群很多当天是未登录，有效用户是真正登录在这个页面且符合分流规则的用户。</a:t>
            </a:r>
            <a:endParaRPr lang="en-US" altLang="zh-CN"/>
          </a:p>
        </p:txBody>
      </p:sp>
      <p:sp>
        <p:nvSpPr>
          <p:cNvPr id="10" name="云形 9"/>
          <p:cNvSpPr/>
          <p:nvPr/>
        </p:nvSpPr>
        <p:spPr>
          <a:xfrm>
            <a:off x="622935" y="3041015"/>
            <a:ext cx="1325245" cy="77597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t>判断</a:t>
            </a:r>
            <a:r>
              <a:rPr lang="zh-CN" altLang="en-US"/>
              <a:t>题</a:t>
            </a:r>
            <a:endParaRPr lang="zh-CN"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14" name="直接连接符 13"/>
          <p:cNvCxnSpPr/>
          <p:nvPr/>
        </p:nvCxnSpPr>
        <p:spPr>
          <a:xfrm>
            <a:off x="282051" y="894368"/>
            <a:ext cx="11413268" cy="0"/>
          </a:xfrm>
          <a:prstGeom prst="line">
            <a:avLst/>
          </a:prstGeom>
          <a:ln w="12700">
            <a:solidFill>
              <a:srgbClr val="65BA67"/>
            </a:solidFill>
          </a:ln>
        </p:spPr>
        <p:style>
          <a:lnRef idx="1">
            <a:schemeClr val="accent1"/>
          </a:lnRef>
          <a:fillRef idx="0">
            <a:schemeClr val="accent1"/>
          </a:fillRef>
          <a:effectRef idx="0">
            <a:schemeClr val="accent1"/>
          </a:effectRef>
          <a:fontRef idx="minor">
            <a:schemeClr val="tx1"/>
          </a:fontRef>
        </p:style>
      </p:cxnSp>
      <p:cxnSp>
        <p:nvCxnSpPr>
          <p:cNvPr id="2" name="直接连接符 1"/>
          <p:cNvCxnSpPr/>
          <p:nvPr/>
        </p:nvCxnSpPr>
        <p:spPr>
          <a:xfrm flipV="1">
            <a:off x="111" y="6761133"/>
            <a:ext cx="12148185" cy="16510"/>
          </a:xfrm>
          <a:prstGeom prst="line">
            <a:avLst/>
          </a:prstGeom>
          <a:ln w="190500">
            <a:solidFill>
              <a:srgbClr val="65BA67"/>
            </a:soli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493395" y="288290"/>
            <a:ext cx="6096000" cy="460375"/>
          </a:xfrm>
          <a:prstGeom prst="rect">
            <a:avLst/>
          </a:prstGeom>
          <a:noFill/>
        </p:spPr>
        <p:txBody>
          <a:bodyPr wrap="square" rtlCol="0" anchor="t">
            <a:spAutoFit/>
          </a:bodyPr>
          <a:p>
            <a:r>
              <a:rPr lang="en-US" altLang="zh-CN" sz="2400" b="1" dirty="0" smtClean="0">
                <a:cs typeface="+mn-ea"/>
                <a:sym typeface="+mn-lt"/>
              </a:rPr>
              <a:t>ab</a:t>
            </a:r>
            <a:r>
              <a:rPr lang="zh-CN" altLang="en-US" sz="2400" b="1" dirty="0" smtClean="0">
                <a:cs typeface="+mn-ea"/>
                <a:sym typeface="+mn-lt"/>
              </a:rPr>
              <a:t>实验设计</a:t>
            </a:r>
            <a:r>
              <a:rPr lang="en-US" altLang="zh-CN" sz="2400" b="1" dirty="0" smtClean="0">
                <a:cs typeface="+mn-ea"/>
                <a:sym typeface="+mn-lt"/>
              </a:rPr>
              <a:t>—</a:t>
            </a:r>
            <a:r>
              <a:rPr lang="zh-CN" altLang="en-US" sz="2400" b="1" dirty="0" smtClean="0">
                <a:cs typeface="+mn-ea"/>
                <a:sym typeface="+mn-lt"/>
              </a:rPr>
              <a:t>北极星指标如何</a:t>
            </a:r>
            <a:r>
              <a:rPr lang="zh-CN" altLang="en-US" sz="2400" b="1" dirty="0" smtClean="0">
                <a:cs typeface="+mn-ea"/>
                <a:sym typeface="+mn-lt"/>
              </a:rPr>
              <a:t>选择</a:t>
            </a:r>
            <a:endParaRPr lang="zh-CN" altLang="en-US" sz="2400" b="1" dirty="0" smtClean="0">
              <a:cs typeface="+mn-ea"/>
              <a:sym typeface="+mn-lt"/>
            </a:endParaRPr>
          </a:p>
        </p:txBody>
      </p:sp>
      <p:sp>
        <p:nvSpPr>
          <p:cNvPr id="6" name="矩形 5"/>
          <p:cNvSpPr/>
          <p:nvPr/>
        </p:nvSpPr>
        <p:spPr>
          <a:xfrm>
            <a:off x="622935" y="1168400"/>
            <a:ext cx="4439285" cy="647065"/>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indent="0">
              <a:buFont typeface="Arial" panose="020B0604020202020204" pitchFamily="34" charset="0"/>
              <a:buNone/>
            </a:pPr>
            <a:r>
              <a:rPr lang="en-US" altLang="zh-CN">
                <a:solidFill>
                  <a:schemeClr val="tx1"/>
                </a:solidFill>
                <a:latin typeface="微软雅黑" panose="020B0503020204020204" charset="-122"/>
                <a:ea typeface="微软雅黑" panose="020B0503020204020204" charset="-122"/>
                <a:cs typeface="微软雅黑" panose="020B0503020204020204" charset="-122"/>
                <a:sym typeface="+mn-ea"/>
              </a:rPr>
              <a:t>3</a:t>
            </a:r>
            <a:r>
              <a:rPr lang="zh-CN" altLang="en-US">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a:solidFill>
                  <a:schemeClr val="tx1"/>
                </a:solidFill>
                <a:latin typeface="微软雅黑" panose="020B0503020204020204" charset="-122"/>
                <a:ea typeface="微软雅黑" panose="020B0503020204020204" charset="-122"/>
                <a:cs typeface="微软雅黑" panose="020B0503020204020204" charset="-122"/>
                <a:sym typeface="+mn-ea"/>
              </a:rPr>
              <a:t>怎么判断核心指标</a:t>
            </a:r>
            <a:endParaRPr lang="zh-CN" altLang="en-US">
              <a:solidFill>
                <a:schemeClr val="tx1"/>
              </a:solidFill>
              <a:latin typeface="微软雅黑" panose="020B0503020204020204" charset="-122"/>
              <a:ea typeface="微软雅黑" panose="020B0503020204020204" charset="-122"/>
              <a:cs typeface="微软雅黑" panose="020B0503020204020204" charset="-122"/>
              <a:sym typeface="+mn-ea"/>
            </a:endParaRPr>
          </a:p>
        </p:txBody>
      </p:sp>
      <p:sp>
        <p:nvSpPr>
          <p:cNvPr id="5" name="文本框 4"/>
          <p:cNvSpPr txBox="1"/>
          <p:nvPr/>
        </p:nvSpPr>
        <p:spPr>
          <a:xfrm>
            <a:off x="688975" y="2780665"/>
            <a:ext cx="10057765" cy="1476375"/>
          </a:xfrm>
          <a:prstGeom prst="rect">
            <a:avLst/>
          </a:prstGeom>
          <a:noFill/>
        </p:spPr>
        <p:txBody>
          <a:bodyPr wrap="square" rtlCol="0">
            <a:spAutoFit/>
          </a:bodyPr>
          <a:p>
            <a:pPr marL="285750" indent="-285750">
              <a:buFont typeface="Arial" panose="020B0604020202020204" pitchFamily="34" charset="0"/>
              <a:buChar char="•"/>
            </a:pPr>
            <a:r>
              <a:rPr lang="zh-CN" altLang="en-US" b="1">
                <a:sym typeface="+mn-ea"/>
              </a:rPr>
              <a:t>实验目的</a:t>
            </a:r>
            <a:r>
              <a:rPr lang="zh-CN" altLang="en-US">
                <a:sym typeface="+mn-ea"/>
              </a:rPr>
              <a:t>：选择的实验指标应该与实验的目的相关。例如，如果实验的目的是提高用户留存率，那么应该选择与留存率相关的指标，例如留存用户数、用户活跃度等。</a:t>
            </a:r>
            <a:endParaRPr lang="zh-CN" altLang="en-US">
              <a:sym typeface="+mn-ea"/>
            </a:endParaRPr>
          </a:p>
          <a:p>
            <a:pPr marL="285750" indent="-285750">
              <a:buFont typeface="Arial" panose="020B0604020202020204" pitchFamily="34" charset="0"/>
              <a:buChar char="•"/>
            </a:pPr>
            <a:r>
              <a:rPr lang="zh-CN" altLang="en-US" b="1">
                <a:sym typeface="+mn-ea"/>
              </a:rPr>
              <a:t>易于衡量</a:t>
            </a:r>
            <a:r>
              <a:rPr lang="zh-CN" altLang="en-US">
                <a:sym typeface="+mn-ea"/>
              </a:rPr>
              <a:t>：实验指标应该是容易衡量的。这样可以更好地进行实验结果的分析和比较。</a:t>
            </a:r>
            <a:endParaRPr lang="zh-CN" altLang="en-US">
              <a:sym typeface="+mn-ea"/>
            </a:endParaRPr>
          </a:p>
          <a:p>
            <a:pPr marL="285750" indent="-285750">
              <a:buFont typeface="Arial" panose="020B0604020202020204" pitchFamily="34" charset="0"/>
              <a:buChar char="•"/>
            </a:pPr>
            <a:r>
              <a:rPr lang="zh-CN" altLang="en-US" b="1">
                <a:sym typeface="+mn-ea"/>
              </a:rPr>
              <a:t>敏感度高</a:t>
            </a:r>
            <a:r>
              <a:rPr lang="zh-CN" altLang="en-US">
                <a:sym typeface="+mn-ea"/>
              </a:rPr>
              <a:t>：选择实验指标时，应该选择敏感度高的指标。即实验结果的变化应该能够明显地反映在实验指标上，以便更好地评估实验效果。</a:t>
            </a:r>
            <a:endParaRPr lang="zh-CN" altLang="en-US">
              <a:sym typeface="+mn-ea"/>
            </a:endParaRPr>
          </a:p>
        </p:txBody>
      </p:sp>
      <p:sp>
        <p:nvSpPr>
          <p:cNvPr id="9" name="文本框 8"/>
          <p:cNvSpPr txBox="1"/>
          <p:nvPr/>
        </p:nvSpPr>
        <p:spPr>
          <a:xfrm>
            <a:off x="622935" y="1815465"/>
            <a:ext cx="9906635" cy="922020"/>
          </a:xfrm>
          <a:prstGeom prst="rect">
            <a:avLst/>
          </a:prstGeom>
          <a:noFill/>
        </p:spPr>
        <p:txBody>
          <a:bodyPr wrap="square" rtlCol="0">
            <a:spAutoFit/>
          </a:bodyPr>
          <a:p>
            <a:r>
              <a:rPr lang="zh-CN" altLang="en-US"/>
              <a:t>实验核心指标选择一般采用北极星指标方式，核心选择</a:t>
            </a:r>
            <a:r>
              <a:rPr lang="en-US" altLang="zh-CN"/>
              <a:t>1-2</a:t>
            </a:r>
            <a:r>
              <a:rPr lang="zh-CN" altLang="en-US"/>
              <a:t>个指标去观察。一般在实验设计环节就要想清楚这些问题，包括目标是提升多少，最好有一个量化的</a:t>
            </a:r>
            <a:r>
              <a:rPr lang="zh-CN" altLang="en-US"/>
              <a:t>指标。</a:t>
            </a:r>
            <a:endParaRPr lang="zh-CN" altLang="en-US"/>
          </a:p>
          <a:p>
            <a:endParaRPr lang="zh-CN" altLang="en-US"/>
          </a:p>
        </p:txBody>
      </p:sp>
      <p:sp>
        <p:nvSpPr>
          <p:cNvPr id="4" name="文本框 3"/>
          <p:cNvSpPr txBox="1"/>
          <p:nvPr/>
        </p:nvSpPr>
        <p:spPr>
          <a:xfrm>
            <a:off x="807085" y="4378960"/>
            <a:ext cx="10133330" cy="1476375"/>
          </a:xfrm>
          <a:prstGeom prst="rect">
            <a:avLst/>
          </a:prstGeom>
          <a:noFill/>
        </p:spPr>
        <p:txBody>
          <a:bodyPr wrap="square" rtlCol="0">
            <a:spAutoFit/>
          </a:bodyPr>
          <a:p>
            <a:r>
              <a:rPr lang="zh-CN" altLang="en-US">
                <a:sym typeface="+mn-ea"/>
              </a:rPr>
              <a:t>在选择实验指标时，还应该综合考虑各种因素，例如实验目的、实验设计、实验时间等。选取合适的实验指标需要考虑各种因素的综合影响。</a:t>
            </a:r>
            <a:endParaRPr lang="zh-CN" altLang="en-US">
              <a:sym typeface="+mn-ea"/>
            </a:endParaRPr>
          </a:p>
          <a:p>
            <a:endParaRPr lang="zh-CN" altLang="en-US">
              <a:sym typeface="+mn-ea"/>
            </a:endParaRPr>
          </a:p>
          <a:p>
            <a:r>
              <a:rPr lang="zh-CN" altLang="en-US">
                <a:sym typeface="+mn-ea"/>
              </a:rPr>
              <a:t>总而言之，选择合适的实验指标是进行 A/B 实验的关键之一。需要在实验设计的初期就确定实验指标，并根据实验结果不断调整和优化实验指标，以达到最佳的实验效果</a:t>
            </a:r>
            <a:endParaRPr lang="zh-CN"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14" name="直接连接符 13"/>
          <p:cNvCxnSpPr/>
          <p:nvPr/>
        </p:nvCxnSpPr>
        <p:spPr>
          <a:xfrm>
            <a:off x="282051" y="894368"/>
            <a:ext cx="11413268" cy="0"/>
          </a:xfrm>
          <a:prstGeom prst="line">
            <a:avLst/>
          </a:prstGeom>
          <a:ln w="12700">
            <a:solidFill>
              <a:srgbClr val="65BA67"/>
            </a:solidFill>
          </a:ln>
        </p:spPr>
        <p:style>
          <a:lnRef idx="1">
            <a:schemeClr val="accent1"/>
          </a:lnRef>
          <a:fillRef idx="0">
            <a:schemeClr val="accent1"/>
          </a:fillRef>
          <a:effectRef idx="0">
            <a:schemeClr val="accent1"/>
          </a:effectRef>
          <a:fontRef idx="minor">
            <a:schemeClr val="tx1"/>
          </a:fontRef>
        </p:style>
      </p:cxnSp>
      <p:cxnSp>
        <p:nvCxnSpPr>
          <p:cNvPr id="2" name="直接连接符 1"/>
          <p:cNvCxnSpPr/>
          <p:nvPr/>
        </p:nvCxnSpPr>
        <p:spPr>
          <a:xfrm flipV="1">
            <a:off x="111" y="6761133"/>
            <a:ext cx="12148185" cy="16510"/>
          </a:xfrm>
          <a:prstGeom prst="line">
            <a:avLst/>
          </a:prstGeom>
          <a:ln w="190500">
            <a:solidFill>
              <a:srgbClr val="65BA67"/>
            </a:soli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493395" y="288290"/>
            <a:ext cx="6096000" cy="460375"/>
          </a:xfrm>
          <a:prstGeom prst="rect">
            <a:avLst/>
          </a:prstGeom>
          <a:noFill/>
        </p:spPr>
        <p:txBody>
          <a:bodyPr wrap="square" rtlCol="0" anchor="t">
            <a:spAutoFit/>
          </a:bodyPr>
          <a:p>
            <a:r>
              <a:rPr lang="en-US" altLang="zh-CN" sz="2400" b="1" dirty="0" smtClean="0">
                <a:cs typeface="+mn-ea"/>
                <a:sym typeface="+mn-lt"/>
              </a:rPr>
              <a:t>ab</a:t>
            </a:r>
            <a:r>
              <a:rPr lang="zh-CN" altLang="en-US" sz="2400" b="1" dirty="0" smtClean="0">
                <a:cs typeface="+mn-ea"/>
                <a:sym typeface="+mn-lt"/>
              </a:rPr>
              <a:t>实验设计</a:t>
            </a:r>
            <a:r>
              <a:rPr lang="en-US" altLang="zh-CN" sz="2400" b="1" dirty="0" smtClean="0">
                <a:cs typeface="+mn-ea"/>
                <a:sym typeface="+mn-lt"/>
              </a:rPr>
              <a:t>—</a:t>
            </a:r>
            <a:r>
              <a:rPr lang="zh-CN" altLang="en-US" sz="2400">
                <a:latin typeface="微软雅黑" panose="020B0503020204020204" charset="-122"/>
                <a:ea typeface="微软雅黑" panose="020B0503020204020204" charset="-122"/>
                <a:cs typeface="微软雅黑" panose="020B0503020204020204" charset="-122"/>
                <a:sym typeface="+mn-ea"/>
              </a:rPr>
              <a:t>实验持续多少天较为合理</a:t>
            </a:r>
            <a:endParaRPr lang="zh-CN" altLang="en-US" sz="2400" b="1" dirty="0" smtClean="0">
              <a:cs typeface="+mn-ea"/>
              <a:sym typeface="+mn-lt"/>
            </a:endParaRPr>
          </a:p>
        </p:txBody>
      </p:sp>
      <p:sp>
        <p:nvSpPr>
          <p:cNvPr id="6" name="矩形 5"/>
          <p:cNvSpPr/>
          <p:nvPr/>
        </p:nvSpPr>
        <p:spPr>
          <a:xfrm>
            <a:off x="622935" y="1168400"/>
            <a:ext cx="4439285" cy="647065"/>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indent="0">
              <a:buFont typeface="Arial" panose="020B0604020202020204" pitchFamily="34" charset="0"/>
              <a:buNone/>
            </a:pPr>
            <a:r>
              <a:rPr lang="en-US" altLang="zh-CN">
                <a:solidFill>
                  <a:schemeClr val="tx1"/>
                </a:solidFill>
                <a:latin typeface="微软雅黑" panose="020B0503020204020204" charset="-122"/>
                <a:ea typeface="微软雅黑" panose="020B0503020204020204" charset="-122"/>
                <a:cs typeface="微软雅黑" panose="020B0503020204020204" charset="-122"/>
                <a:sym typeface="+mn-ea"/>
              </a:rPr>
              <a:t>4</a:t>
            </a:r>
            <a:r>
              <a:rPr lang="zh-CN" altLang="en-US">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a:solidFill>
                  <a:schemeClr val="tx1"/>
                </a:solidFill>
                <a:latin typeface="微软雅黑" panose="020B0503020204020204" charset="-122"/>
                <a:ea typeface="微软雅黑" panose="020B0503020204020204" charset="-122"/>
                <a:cs typeface="微软雅黑" panose="020B0503020204020204" charset="-122"/>
                <a:sym typeface="+mn-ea"/>
              </a:rPr>
              <a:t>实验持续多少天较为合理</a:t>
            </a:r>
            <a:endParaRPr lang="zh-CN" altLang="en-US">
              <a:solidFill>
                <a:schemeClr val="tx1"/>
              </a:solidFill>
              <a:latin typeface="微软雅黑" panose="020B0503020204020204" charset="-122"/>
              <a:ea typeface="微软雅黑" panose="020B0503020204020204" charset="-122"/>
              <a:cs typeface="微软雅黑" panose="020B0503020204020204" charset="-122"/>
              <a:sym typeface="+mn-ea"/>
            </a:endParaRPr>
          </a:p>
        </p:txBody>
      </p:sp>
      <p:sp>
        <p:nvSpPr>
          <p:cNvPr id="9" name="文本框 8"/>
          <p:cNvSpPr txBox="1"/>
          <p:nvPr/>
        </p:nvSpPr>
        <p:spPr>
          <a:xfrm>
            <a:off x="622935" y="1975485"/>
            <a:ext cx="9906635" cy="645160"/>
          </a:xfrm>
          <a:prstGeom prst="rect">
            <a:avLst/>
          </a:prstGeom>
          <a:noFill/>
        </p:spPr>
        <p:txBody>
          <a:bodyPr wrap="square" rtlCol="0">
            <a:spAutoFit/>
          </a:bodyPr>
          <a:p>
            <a:r>
              <a:rPr lang="zh-CN" altLang="en-US">
                <a:latin typeface="微软雅黑" panose="020B0503020204020204" charset="-122"/>
                <a:ea typeface="微软雅黑" panose="020B0503020204020204" charset="-122"/>
                <a:cs typeface="微软雅黑" panose="020B0503020204020204" charset="-122"/>
                <a:sym typeface="+mn-ea"/>
              </a:rPr>
              <a:t>实验持续多少天较为合理，什么时候足以证明效果并且可以关掉实验</a:t>
            </a:r>
            <a:endParaRPr lang="zh-CN" altLang="en-US">
              <a:latin typeface="微软雅黑" panose="020B0503020204020204" charset="-122"/>
              <a:ea typeface="微软雅黑" panose="020B0503020204020204" charset="-122"/>
              <a:cs typeface="微软雅黑" panose="020B0503020204020204" charset="-122"/>
            </a:endParaRPr>
          </a:p>
          <a:p>
            <a:endParaRPr lang="zh-CN" altLang="en-US"/>
          </a:p>
        </p:txBody>
      </p:sp>
      <p:sp>
        <p:nvSpPr>
          <p:cNvPr id="4" name="文本框 3"/>
          <p:cNvSpPr txBox="1"/>
          <p:nvPr/>
        </p:nvSpPr>
        <p:spPr>
          <a:xfrm>
            <a:off x="741045" y="3063875"/>
            <a:ext cx="10133330" cy="922020"/>
          </a:xfrm>
          <a:prstGeom prst="rect">
            <a:avLst/>
          </a:prstGeom>
          <a:noFill/>
        </p:spPr>
        <p:txBody>
          <a:bodyPr wrap="square" rtlCol="0">
            <a:spAutoFit/>
          </a:bodyPr>
          <a:p>
            <a:r>
              <a:rPr lang="zh-CN" altLang="en-US">
                <a:sym typeface="+mn-ea"/>
              </a:rPr>
              <a:t>此处可以根据实验样本量计算出最小的样本量，理论上一般满足最小样本量都是可以停掉。根据实际情况分为</a:t>
            </a:r>
            <a:r>
              <a:rPr lang="zh-CN" altLang="en-US">
                <a:sym typeface="+mn-ea"/>
              </a:rPr>
              <a:t>两种：</a:t>
            </a:r>
            <a:endParaRPr lang="zh-CN" altLang="en-US">
              <a:sym typeface="+mn-ea"/>
            </a:endParaRPr>
          </a:p>
          <a:p>
            <a:endParaRPr lang="zh-CN" altLang="en-US">
              <a:sym typeface="+mn-ea"/>
            </a:endParaRPr>
          </a:p>
        </p:txBody>
      </p:sp>
      <p:sp>
        <p:nvSpPr>
          <p:cNvPr id="7" name="文本框 6"/>
          <p:cNvSpPr txBox="1"/>
          <p:nvPr/>
        </p:nvSpPr>
        <p:spPr>
          <a:xfrm>
            <a:off x="741045" y="3831590"/>
            <a:ext cx="9462770" cy="645160"/>
          </a:xfrm>
          <a:prstGeom prst="rect">
            <a:avLst/>
          </a:prstGeom>
          <a:noFill/>
        </p:spPr>
        <p:txBody>
          <a:bodyPr wrap="square" rtlCol="0">
            <a:spAutoFit/>
          </a:bodyPr>
          <a:p>
            <a:pPr marL="285750" indent="-285750">
              <a:buFont typeface="Arial" panose="020B0604020202020204" pitchFamily="34" charset="0"/>
              <a:buChar char="•"/>
            </a:pPr>
            <a:r>
              <a:rPr lang="zh-CN" altLang="en-US">
                <a:sym typeface="+mn-ea"/>
              </a:rPr>
              <a:t>如果实验正向，是可以多持续观察一段时间时间，防止坏产品上线。</a:t>
            </a:r>
            <a:endParaRPr lang="zh-CN" altLang="en-US">
              <a:sym typeface="+mn-ea"/>
            </a:endParaRPr>
          </a:p>
          <a:p>
            <a:pPr marL="285750" indent="-285750">
              <a:buFont typeface="Arial" panose="020B0604020202020204" pitchFamily="34" charset="0"/>
              <a:buChar char="•"/>
            </a:pPr>
            <a:r>
              <a:rPr lang="zh-CN" altLang="en-US">
                <a:sym typeface="+mn-ea"/>
              </a:rPr>
              <a:t>如果实验负向，在满足最小样本量后就可停掉，用最小损失做</a:t>
            </a:r>
            <a:r>
              <a:rPr lang="en-US" altLang="zh-CN">
                <a:sym typeface="+mn-ea"/>
              </a:rPr>
              <a:t>AB</a:t>
            </a:r>
            <a:r>
              <a:rPr lang="zh-CN" altLang="en-US">
                <a:sym typeface="+mn-ea"/>
              </a:rPr>
              <a:t>实验。</a:t>
            </a:r>
            <a:endParaRPr lang="en-US" altLang="zh-CN"/>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14" name="直接连接符 13"/>
          <p:cNvCxnSpPr/>
          <p:nvPr/>
        </p:nvCxnSpPr>
        <p:spPr>
          <a:xfrm>
            <a:off x="282051" y="894368"/>
            <a:ext cx="11413268" cy="0"/>
          </a:xfrm>
          <a:prstGeom prst="line">
            <a:avLst/>
          </a:prstGeom>
          <a:ln w="12700">
            <a:solidFill>
              <a:srgbClr val="65BA67"/>
            </a:solidFill>
          </a:ln>
        </p:spPr>
        <p:style>
          <a:lnRef idx="1">
            <a:schemeClr val="accent1"/>
          </a:lnRef>
          <a:fillRef idx="0">
            <a:schemeClr val="accent1"/>
          </a:fillRef>
          <a:effectRef idx="0">
            <a:schemeClr val="accent1"/>
          </a:effectRef>
          <a:fontRef idx="minor">
            <a:schemeClr val="tx1"/>
          </a:fontRef>
        </p:style>
      </p:cxnSp>
      <p:cxnSp>
        <p:nvCxnSpPr>
          <p:cNvPr id="2" name="直接连接符 1"/>
          <p:cNvCxnSpPr/>
          <p:nvPr/>
        </p:nvCxnSpPr>
        <p:spPr>
          <a:xfrm flipV="1">
            <a:off x="111" y="6761133"/>
            <a:ext cx="12148185" cy="16510"/>
          </a:xfrm>
          <a:prstGeom prst="line">
            <a:avLst/>
          </a:prstGeom>
          <a:ln w="190500">
            <a:solidFill>
              <a:srgbClr val="65BA67"/>
            </a:soli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493395" y="288290"/>
            <a:ext cx="6096000" cy="460375"/>
          </a:xfrm>
          <a:prstGeom prst="rect">
            <a:avLst/>
          </a:prstGeom>
          <a:noFill/>
        </p:spPr>
        <p:txBody>
          <a:bodyPr wrap="square" rtlCol="0" anchor="t">
            <a:spAutoFit/>
          </a:bodyPr>
          <a:p>
            <a:r>
              <a:rPr lang="en-US" altLang="zh-CN" sz="2400" b="1" dirty="0" smtClean="0">
                <a:cs typeface="+mn-ea"/>
                <a:sym typeface="+mn-lt"/>
              </a:rPr>
              <a:t>ab</a:t>
            </a:r>
            <a:r>
              <a:rPr lang="zh-CN" altLang="en-US" sz="2400" b="1" dirty="0" smtClean="0">
                <a:cs typeface="+mn-ea"/>
                <a:sym typeface="+mn-lt"/>
              </a:rPr>
              <a:t>实验设计</a:t>
            </a:r>
            <a:r>
              <a:rPr lang="en-US" altLang="zh-CN" sz="2400" b="1" dirty="0" smtClean="0">
                <a:cs typeface="+mn-ea"/>
                <a:sym typeface="+mn-lt"/>
              </a:rPr>
              <a:t>—</a:t>
            </a:r>
            <a:r>
              <a:rPr lang="zh-CN" altLang="en-US" sz="2400">
                <a:latin typeface="微软雅黑" panose="020B0503020204020204" charset="-122"/>
                <a:ea typeface="微软雅黑" panose="020B0503020204020204" charset="-122"/>
                <a:cs typeface="微软雅黑" panose="020B0503020204020204" charset="-122"/>
                <a:sym typeface="+mn-ea"/>
              </a:rPr>
              <a:t>实验结果异常怎么</a:t>
            </a:r>
            <a:r>
              <a:rPr lang="zh-CN" altLang="en-US" sz="2400">
                <a:latin typeface="微软雅黑" panose="020B0503020204020204" charset="-122"/>
                <a:ea typeface="微软雅黑" panose="020B0503020204020204" charset="-122"/>
                <a:cs typeface="微软雅黑" panose="020B0503020204020204" charset="-122"/>
                <a:sym typeface="+mn-ea"/>
              </a:rPr>
              <a:t>分析</a:t>
            </a:r>
            <a:endParaRPr lang="zh-CN" altLang="en-US" sz="2400">
              <a:latin typeface="微软雅黑" panose="020B0503020204020204" charset="-122"/>
              <a:ea typeface="微软雅黑" panose="020B0503020204020204" charset="-122"/>
              <a:cs typeface="微软雅黑" panose="020B0503020204020204" charset="-122"/>
              <a:sym typeface="+mn-ea"/>
            </a:endParaRPr>
          </a:p>
        </p:txBody>
      </p:sp>
      <p:sp>
        <p:nvSpPr>
          <p:cNvPr id="6" name="矩形 5"/>
          <p:cNvSpPr/>
          <p:nvPr/>
        </p:nvSpPr>
        <p:spPr>
          <a:xfrm>
            <a:off x="622935" y="1168400"/>
            <a:ext cx="4439285" cy="647065"/>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indent="0">
              <a:buFont typeface="Arial" panose="020B0604020202020204" pitchFamily="34" charset="0"/>
              <a:buNone/>
            </a:pPr>
            <a:r>
              <a:rPr lang="en-US" altLang="zh-CN">
                <a:solidFill>
                  <a:schemeClr val="tx1"/>
                </a:solidFill>
                <a:latin typeface="微软雅黑" panose="020B0503020204020204" charset="-122"/>
                <a:ea typeface="微软雅黑" panose="020B0503020204020204" charset="-122"/>
                <a:cs typeface="微软雅黑" panose="020B0503020204020204" charset="-122"/>
                <a:sym typeface="+mn-ea"/>
              </a:rPr>
              <a:t>5</a:t>
            </a:r>
            <a:r>
              <a:rPr lang="zh-CN" altLang="en-US">
                <a:solidFill>
                  <a:schemeClr val="tx1"/>
                </a:solidFill>
                <a:latin typeface="微软雅黑" panose="020B0503020204020204" charset="-122"/>
                <a:ea typeface="微软雅黑" panose="020B0503020204020204" charset="-122"/>
                <a:cs typeface="微软雅黑" panose="020B0503020204020204" charset="-122"/>
                <a:sym typeface="+mn-ea"/>
              </a:rPr>
              <a:t>、实验结果异常怎么</a:t>
            </a:r>
            <a:r>
              <a:rPr lang="zh-CN" altLang="en-US">
                <a:solidFill>
                  <a:schemeClr val="tx1"/>
                </a:solidFill>
                <a:latin typeface="微软雅黑" panose="020B0503020204020204" charset="-122"/>
                <a:ea typeface="微软雅黑" panose="020B0503020204020204" charset="-122"/>
                <a:cs typeface="微软雅黑" panose="020B0503020204020204" charset="-122"/>
                <a:sym typeface="+mn-ea"/>
              </a:rPr>
              <a:t>分析</a:t>
            </a:r>
            <a:endParaRPr lang="zh-CN" altLang="en-US">
              <a:solidFill>
                <a:schemeClr val="tx1"/>
              </a:solidFill>
              <a:latin typeface="微软雅黑" panose="020B0503020204020204" charset="-122"/>
              <a:ea typeface="微软雅黑" panose="020B0503020204020204" charset="-122"/>
              <a:cs typeface="微软雅黑" panose="020B0503020204020204" charset="-122"/>
              <a:sym typeface="+mn-ea"/>
            </a:endParaRPr>
          </a:p>
        </p:txBody>
      </p:sp>
      <p:sp>
        <p:nvSpPr>
          <p:cNvPr id="9" name="文本框 8"/>
          <p:cNvSpPr txBox="1"/>
          <p:nvPr/>
        </p:nvSpPr>
        <p:spPr>
          <a:xfrm>
            <a:off x="622935" y="1975485"/>
            <a:ext cx="9906635" cy="368300"/>
          </a:xfrm>
          <a:prstGeom prst="rect">
            <a:avLst/>
          </a:prstGeom>
          <a:noFill/>
        </p:spPr>
        <p:txBody>
          <a:bodyPr wrap="square" rtlCol="0">
            <a:spAutoFit/>
          </a:bodyPr>
          <a:p>
            <a:r>
              <a:rPr lang="zh-CN" altLang="en-US">
                <a:latin typeface="微软雅黑" panose="020B0503020204020204" charset="-122"/>
                <a:ea typeface="微软雅黑" panose="020B0503020204020204" charset="-122"/>
                <a:cs typeface="微软雅黑" panose="020B0503020204020204" charset="-122"/>
                <a:sym typeface="+mn-ea"/>
              </a:rPr>
              <a:t>如果实验过程都是正向，突然某天结果负向，应该怎么分析？</a:t>
            </a:r>
            <a:endParaRPr lang="zh-CN" altLang="en-US"/>
          </a:p>
        </p:txBody>
      </p:sp>
      <p:sp>
        <p:nvSpPr>
          <p:cNvPr id="4" name="文本框 3"/>
          <p:cNvSpPr txBox="1"/>
          <p:nvPr/>
        </p:nvSpPr>
        <p:spPr>
          <a:xfrm>
            <a:off x="741045" y="2827020"/>
            <a:ext cx="10133330" cy="645160"/>
          </a:xfrm>
          <a:prstGeom prst="rect">
            <a:avLst/>
          </a:prstGeom>
          <a:noFill/>
        </p:spPr>
        <p:txBody>
          <a:bodyPr wrap="square" rtlCol="0">
            <a:spAutoFit/>
          </a:bodyPr>
          <a:p>
            <a:r>
              <a:rPr lang="zh-CN" altLang="en-US">
                <a:sym typeface="+mn-ea"/>
              </a:rPr>
              <a:t>这种情况一般都是对照组受到其它</a:t>
            </a:r>
            <a:r>
              <a:rPr lang="zh-CN" altLang="en-US">
                <a:sym typeface="+mn-ea"/>
              </a:rPr>
              <a:t>部门大额券影响导致。只需要分析对照组中大额券数量和名称，看是否对照组变成其他部门实验组，导致结果无法</a:t>
            </a:r>
            <a:r>
              <a:rPr lang="zh-CN" altLang="en-US">
                <a:sym typeface="+mn-ea"/>
              </a:rPr>
              <a:t>观察。</a:t>
            </a:r>
            <a:endParaRPr lang="zh-CN" altLang="en-US">
              <a:sym typeface="+mn-ea"/>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矩形 11"/>
          <p:cNvSpPr/>
          <p:nvPr/>
        </p:nvSpPr>
        <p:spPr>
          <a:xfrm>
            <a:off x="0" y="2280285"/>
            <a:ext cx="12234545" cy="1153795"/>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p>
            <a:pPr algn="ctr"/>
            <a:r>
              <a:rPr lang="en-US" altLang="zh-CN" sz="3600" b="1">
                <a:latin typeface="微软雅黑" panose="020B0503020204020204" charset="-122"/>
                <a:ea typeface="微软雅黑" panose="020B0503020204020204" charset="-122"/>
                <a:cs typeface="微软雅黑" panose="020B0503020204020204" charset="-122"/>
              </a:rPr>
              <a:t>ab</a:t>
            </a:r>
            <a:r>
              <a:rPr lang="zh-CN" altLang="en-US" sz="3600" b="1">
                <a:latin typeface="微软雅黑" panose="020B0503020204020204" charset="-122"/>
                <a:ea typeface="微软雅黑" panose="020B0503020204020204" charset="-122"/>
                <a:cs typeface="微软雅黑" panose="020B0503020204020204" charset="-122"/>
              </a:rPr>
              <a:t>数据解读</a:t>
            </a:r>
            <a:r>
              <a:rPr lang="en-US" altLang="zh-CN" sz="3600" b="1">
                <a:latin typeface="微软雅黑" panose="020B0503020204020204" charset="-122"/>
                <a:ea typeface="微软雅黑" panose="020B0503020204020204" charset="-122"/>
                <a:cs typeface="微软雅黑" panose="020B0503020204020204" charset="-122"/>
              </a:rPr>
              <a:t>(</a:t>
            </a:r>
            <a:r>
              <a:rPr lang="zh-CN" altLang="en-US" sz="3600" b="1">
                <a:latin typeface="微软雅黑" panose="020B0503020204020204" charset="-122"/>
                <a:ea typeface="微软雅黑" panose="020B0503020204020204" charset="-122"/>
                <a:cs typeface="微软雅黑" panose="020B0503020204020204" charset="-122"/>
              </a:rPr>
              <a:t>统计方式暂不做讲解</a:t>
            </a:r>
            <a:r>
              <a:rPr lang="en-US" altLang="zh-CN" sz="3600" b="1">
                <a:latin typeface="微软雅黑" panose="020B0503020204020204" charset="-122"/>
                <a:ea typeface="微软雅黑" panose="020B0503020204020204" charset="-122"/>
                <a:cs typeface="微软雅黑" panose="020B0503020204020204" charset="-122"/>
              </a:rPr>
              <a:t>)</a:t>
            </a:r>
            <a:endParaRPr lang="en-US" altLang="zh-CN" sz="3600" b="1">
              <a:latin typeface="微软雅黑" panose="020B0503020204020204" charset="-122"/>
              <a:ea typeface="微软雅黑" panose="020B0503020204020204" charset="-122"/>
              <a:cs typeface="微软雅黑" panose="020B0503020204020204" charset="-122"/>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14" name="直接连接符 13"/>
          <p:cNvCxnSpPr/>
          <p:nvPr/>
        </p:nvCxnSpPr>
        <p:spPr>
          <a:xfrm>
            <a:off x="282051" y="894368"/>
            <a:ext cx="11413268" cy="0"/>
          </a:xfrm>
          <a:prstGeom prst="line">
            <a:avLst/>
          </a:prstGeom>
          <a:ln w="12700">
            <a:solidFill>
              <a:srgbClr val="65BA67"/>
            </a:solidFill>
          </a:ln>
        </p:spPr>
        <p:style>
          <a:lnRef idx="1">
            <a:schemeClr val="accent1"/>
          </a:lnRef>
          <a:fillRef idx="0">
            <a:schemeClr val="accent1"/>
          </a:fillRef>
          <a:effectRef idx="0">
            <a:schemeClr val="accent1"/>
          </a:effectRef>
          <a:fontRef idx="minor">
            <a:schemeClr val="tx1"/>
          </a:fontRef>
        </p:style>
      </p:cxnSp>
      <p:cxnSp>
        <p:nvCxnSpPr>
          <p:cNvPr id="2" name="直接连接符 1"/>
          <p:cNvCxnSpPr/>
          <p:nvPr/>
        </p:nvCxnSpPr>
        <p:spPr>
          <a:xfrm flipV="1">
            <a:off x="111" y="6761133"/>
            <a:ext cx="12148185" cy="16510"/>
          </a:xfrm>
          <a:prstGeom prst="line">
            <a:avLst/>
          </a:prstGeom>
          <a:ln w="190500">
            <a:solidFill>
              <a:srgbClr val="65BA67"/>
            </a:soli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493395" y="288290"/>
            <a:ext cx="6096000" cy="460375"/>
          </a:xfrm>
          <a:prstGeom prst="rect">
            <a:avLst/>
          </a:prstGeom>
          <a:noFill/>
        </p:spPr>
        <p:txBody>
          <a:bodyPr wrap="square" rtlCol="0" anchor="t">
            <a:spAutoFit/>
          </a:bodyPr>
          <a:p>
            <a:r>
              <a:rPr lang="zh-CN" altLang="en-US" sz="2400" b="1" dirty="0" smtClean="0">
                <a:cs typeface="+mn-ea"/>
                <a:sym typeface="+mn-lt"/>
              </a:rPr>
              <a:t>增量</a:t>
            </a:r>
            <a:r>
              <a:rPr lang="en-US" altLang="zh-CN" sz="2400" b="1" dirty="0" smtClean="0">
                <a:cs typeface="+mn-ea"/>
                <a:sym typeface="+mn-lt"/>
              </a:rPr>
              <a:t>ROI</a:t>
            </a:r>
            <a:r>
              <a:rPr lang="zh-CN" altLang="en-US" sz="2400" b="1" dirty="0" smtClean="0">
                <a:cs typeface="+mn-ea"/>
                <a:sym typeface="+mn-lt"/>
              </a:rPr>
              <a:t>理论</a:t>
            </a:r>
            <a:endParaRPr lang="zh-CN" altLang="en-US" sz="2400" b="1" dirty="0" smtClean="0">
              <a:cs typeface="+mn-ea"/>
              <a:sym typeface="+mn-lt"/>
            </a:endParaRPr>
          </a:p>
        </p:txBody>
      </p:sp>
      <p:sp>
        <p:nvSpPr>
          <p:cNvPr id="4" name="文本框 3"/>
          <p:cNvSpPr txBox="1"/>
          <p:nvPr/>
        </p:nvSpPr>
        <p:spPr>
          <a:xfrm>
            <a:off x="762635" y="1191895"/>
            <a:ext cx="10558145" cy="922020"/>
          </a:xfrm>
          <a:prstGeom prst="rect">
            <a:avLst/>
          </a:prstGeom>
          <a:noFill/>
        </p:spPr>
        <p:txBody>
          <a:bodyPr wrap="square" rtlCol="0" anchor="t">
            <a:spAutoFit/>
          </a:bodyPr>
          <a:p>
            <a:r>
              <a:rPr>
                <a:latin typeface="微软雅黑" panose="020B0503020204020204" charset="-122"/>
                <a:ea typeface="微软雅黑" panose="020B0503020204020204" charset="-122"/>
                <a:cs typeface="微软雅黑" panose="020B0503020204020204" charset="-122"/>
              </a:rPr>
              <a:t>通过ab数据分析中，</a:t>
            </a:r>
            <a:r>
              <a:rPr lang="zh-CN">
                <a:latin typeface="微软雅黑" panose="020B0503020204020204" charset="-122"/>
                <a:ea typeface="微软雅黑" panose="020B0503020204020204" charset="-122"/>
                <a:cs typeface="微软雅黑" panose="020B0503020204020204" charset="-122"/>
              </a:rPr>
              <a:t>通常业务都</a:t>
            </a:r>
            <a:r>
              <a:rPr>
                <a:latin typeface="微软雅黑" panose="020B0503020204020204" charset="-122"/>
                <a:ea typeface="微软雅黑" panose="020B0503020204020204" charset="-122"/>
                <a:cs typeface="微软雅黑" panose="020B0503020204020204" charset="-122"/>
              </a:rPr>
              <a:t>想知道给用户发券会产生什么影响，比如带来的增量是多少</a:t>
            </a:r>
            <a:r>
              <a:rPr lang="zh-CN">
                <a:latin typeface="微软雅黑" panose="020B0503020204020204" charset="-122"/>
                <a:ea typeface="微软雅黑" panose="020B0503020204020204" charset="-122"/>
                <a:cs typeface="微软雅黑" panose="020B0503020204020204" charset="-122"/>
              </a:rPr>
              <a:t>，</a:t>
            </a:r>
            <a:r>
              <a:rPr>
                <a:latin typeface="微软雅黑" panose="020B0503020204020204" charset="-122"/>
                <a:ea typeface="微软雅黑" panose="020B0503020204020204" charset="-122"/>
                <a:cs typeface="微软雅黑" panose="020B0503020204020204" charset="-122"/>
              </a:rPr>
              <a:t>在研究这些问题时，我们经常使用增量ROI指标，即 带来Δ</a:t>
            </a:r>
            <a:r>
              <a:rPr lang="zh-CN">
                <a:latin typeface="微软雅黑" panose="020B0503020204020204" charset="-122"/>
                <a:ea typeface="微软雅黑" panose="020B0503020204020204" charset="-122"/>
                <a:cs typeface="微软雅黑" panose="020B0503020204020204" charset="-122"/>
              </a:rPr>
              <a:t>订单</a:t>
            </a:r>
            <a:r>
              <a:rPr>
                <a:latin typeface="微软雅黑" panose="020B0503020204020204" charset="-122"/>
                <a:ea typeface="微软雅黑" panose="020B0503020204020204" charset="-122"/>
                <a:cs typeface="微软雅黑" panose="020B0503020204020204" charset="-122"/>
              </a:rPr>
              <a:t>金额/Δ成本 。券补贴策略的ROI越大，这个活动越值得做。所以准确估算增量ROI是数据驱动决策中的一个重要</a:t>
            </a:r>
            <a:r>
              <a:rPr lang="zh-CN">
                <a:latin typeface="微软雅黑" panose="020B0503020204020204" charset="-122"/>
                <a:ea typeface="微软雅黑" panose="020B0503020204020204" charset="-122"/>
                <a:cs typeface="微软雅黑" panose="020B0503020204020204" charset="-122"/>
              </a:rPr>
              <a:t>环节</a:t>
            </a:r>
            <a:r>
              <a:rPr>
                <a:latin typeface="微软雅黑" panose="020B0503020204020204" charset="-122"/>
                <a:ea typeface="微软雅黑" panose="020B0503020204020204" charset="-122"/>
                <a:cs typeface="微软雅黑" panose="020B0503020204020204" charset="-122"/>
              </a:rPr>
              <a:t>。</a:t>
            </a:r>
            <a:endParaRPr>
              <a:latin typeface="微软雅黑" panose="020B0503020204020204" charset="-122"/>
              <a:ea typeface="微软雅黑" panose="020B0503020204020204" charset="-122"/>
              <a:cs typeface="微软雅黑" panose="020B0503020204020204" charset="-122"/>
            </a:endParaRPr>
          </a:p>
        </p:txBody>
      </p:sp>
      <p:sp>
        <p:nvSpPr>
          <p:cNvPr id="20" name="矩形 19"/>
          <p:cNvSpPr/>
          <p:nvPr/>
        </p:nvSpPr>
        <p:spPr>
          <a:xfrm>
            <a:off x="829310" y="2965450"/>
            <a:ext cx="3232785" cy="647065"/>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rPr>
              <a:t>实验对照样本量相同情况下</a:t>
            </a:r>
            <a:endParaRPr lang="zh-CN" altLang="en-US">
              <a:solidFill>
                <a:schemeClr val="tx1"/>
              </a:solidFill>
            </a:endParaRPr>
          </a:p>
        </p:txBody>
      </p:sp>
      <p:sp>
        <p:nvSpPr>
          <p:cNvPr id="21" name="文本框 20"/>
          <p:cNvSpPr txBox="1"/>
          <p:nvPr/>
        </p:nvSpPr>
        <p:spPr>
          <a:xfrm>
            <a:off x="762635" y="2229485"/>
            <a:ext cx="6096000" cy="368300"/>
          </a:xfrm>
          <a:prstGeom prst="rect">
            <a:avLst/>
          </a:prstGeom>
          <a:noFill/>
        </p:spPr>
        <p:txBody>
          <a:bodyPr wrap="square" rtlCol="0" anchor="t">
            <a:spAutoFit/>
          </a:bodyPr>
          <a:p>
            <a:r>
              <a:rPr lang="zh-CN" altLang="en-US"/>
              <a:t>北极星指标为：周期内转化率、ROI、增量航段</a:t>
            </a:r>
            <a:r>
              <a:rPr lang="zh-CN" altLang="en-US"/>
              <a:t>成本</a:t>
            </a:r>
            <a:endParaRPr lang="zh-CN" altLang="en-US"/>
          </a:p>
        </p:txBody>
      </p:sp>
      <p:graphicFrame>
        <p:nvGraphicFramePr>
          <p:cNvPr id="22" name="表格 21"/>
          <p:cNvGraphicFramePr/>
          <p:nvPr>
            <p:custDataLst>
              <p:tags r:id="rId1"/>
            </p:custDataLst>
          </p:nvPr>
        </p:nvGraphicFramePr>
        <p:xfrm>
          <a:off x="829310" y="3895090"/>
          <a:ext cx="7376160" cy="2164080"/>
        </p:xfrm>
        <a:graphic>
          <a:graphicData uri="http://schemas.openxmlformats.org/drawingml/2006/table">
            <a:tbl>
              <a:tblPr firstRow="1" bandRow="1">
                <a:tableStyleId>{93296810-A885-4BE3-A3E7-6D5BEEA58F35}</a:tableStyleId>
              </a:tblPr>
              <a:tblGrid>
                <a:gridCol w="922020"/>
                <a:gridCol w="922020"/>
                <a:gridCol w="922020"/>
                <a:gridCol w="922020"/>
                <a:gridCol w="922020"/>
                <a:gridCol w="922020"/>
                <a:gridCol w="922020"/>
                <a:gridCol w="922020"/>
              </a:tblGrid>
              <a:tr h="622300">
                <a:tc>
                  <a:txBody>
                    <a:bodyPr/>
                    <a:p>
                      <a:pPr algn="ctr" fontAlgn="ctr">
                        <a:buNone/>
                      </a:pPr>
                      <a:r>
                        <a:rPr lang="zh-CN" altLang="en-US" sz="1200"/>
                        <a:t>组别</a:t>
                      </a:r>
                      <a:endParaRPr lang="zh-CN" altLang="en-US" sz="1200"/>
                    </a:p>
                  </a:txBody>
                  <a:tcPr/>
                </a:tc>
                <a:tc>
                  <a:txBody>
                    <a:bodyPr/>
                    <a:p>
                      <a:pPr algn="ctr" fontAlgn="ctr">
                        <a:buNone/>
                      </a:pPr>
                      <a:r>
                        <a:rPr lang="zh-CN" altLang="en-US" sz="1200"/>
                        <a:t>组别名称</a:t>
                      </a:r>
                      <a:endParaRPr lang="zh-CN" altLang="en-US" sz="1200"/>
                    </a:p>
                  </a:txBody>
                  <a:tcPr/>
                </a:tc>
                <a:tc>
                  <a:txBody>
                    <a:bodyPr/>
                    <a:p>
                      <a:pPr algn="ctr" fontAlgn="ctr">
                        <a:buNone/>
                      </a:pPr>
                      <a:r>
                        <a:rPr lang="zh-CN" altLang="en-US" sz="1200"/>
                        <a:t>分流人群</a:t>
                      </a:r>
                      <a:r>
                        <a:rPr lang="zh-CN" altLang="en-US" sz="1200"/>
                        <a:t>数</a:t>
                      </a:r>
                      <a:endParaRPr lang="zh-CN" altLang="en-US" sz="1200"/>
                    </a:p>
                  </a:txBody>
                  <a:tcPr/>
                </a:tc>
                <a:tc>
                  <a:txBody>
                    <a:bodyPr/>
                    <a:p>
                      <a:pPr algn="ctr" fontAlgn="ctr">
                        <a:buNone/>
                      </a:pPr>
                      <a:r>
                        <a:rPr lang="zh-CN" altLang="en-US" sz="1200"/>
                        <a:t>订单</a:t>
                      </a:r>
                      <a:r>
                        <a:rPr lang="zh-CN" altLang="en-US" sz="1200"/>
                        <a:t>量</a:t>
                      </a:r>
                      <a:endParaRPr lang="zh-CN" altLang="en-US" sz="1200"/>
                    </a:p>
                  </a:txBody>
                  <a:tcPr/>
                </a:tc>
                <a:tc>
                  <a:txBody>
                    <a:bodyPr/>
                    <a:p>
                      <a:pPr algn="ctr" fontAlgn="ctr">
                        <a:buNone/>
                      </a:pPr>
                      <a:r>
                        <a:rPr lang="zh-CN" altLang="en-US" sz="1200"/>
                        <a:t>转化率</a:t>
                      </a:r>
                      <a:endParaRPr lang="zh-CN" altLang="en-US" sz="1200"/>
                    </a:p>
                  </a:txBody>
                  <a:tcPr/>
                </a:tc>
                <a:tc>
                  <a:txBody>
                    <a:bodyPr/>
                    <a:p>
                      <a:pPr algn="ctr" fontAlgn="ctr">
                        <a:buNone/>
                      </a:pPr>
                      <a:r>
                        <a:rPr lang="zh-CN" altLang="en-US" sz="1200"/>
                        <a:t>航段</a:t>
                      </a:r>
                      <a:r>
                        <a:rPr lang="zh-CN" altLang="en-US" sz="1200"/>
                        <a:t>数</a:t>
                      </a:r>
                      <a:endParaRPr lang="zh-CN" altLang="en-US" sz="1200"/>
                    </a:p>
                  </a:txBody>
                  <a:tcPr/>
                </a:tc>
                <a:tc>
                  <a:txBody>
                    <a:bodyPr/>
                    <a:p>
                      <a:pPr algn="ctr" fontAlgn="ctr">
                        <a:buNone/>
                      </a:pPr>
                      <a:r>
                        <a:rPr lang="zh-CN" altLang="en-US" sz="1200"/>
                        <a:t>补贴</a:t>
                      </a:r>
                      <a:r>
                        <a:rPr lang="zh-CN" altLang="en-US" sz="1200"/>
                        <a:t>金额</a:t>
                      </a:r>
                      <a:endParaRPr lang="zh-CN" altLang="en-US" sz="1200"/>
                    </a:p>
                  </a:txBody>
                  <a:tcPr/>
                </a:tc>
                <a:tc>
                  <a:txBody>
                    <a:bodyPr/>
                    <a:p>
                      <a:pPr algn="ctr" fontAlgn="ctr">
                        <a:buNone/>
                      </a:pPr>
                      <a:r>
                        <a:rPr lang="zh-CN" altLang="en-US" sz="1200"/>
                        <a:t>单均营收</a:t>
                      </a:r>
                      <a:endParaRPr lang="zh-CN" altLang="en-US" sz="1200"/>
                    </a:p>
                  </a:txBody>
                  <a:tcPr/>
                </a:tc>
              </a:tr>
              <a:tr h="707390">
                <a:tc>
                  <a:txBody>
                    <a:bodyPr/>
                    <a:p>
                      <a:pPr algn="ctr" fontAlgn="ctr">
                        <a:buNone/>
                      </a:pPr>
                      <a:r>
                        <a:rPr lang="zh-CN" altLang="en-US" sz="1200"/>
                        <a:t>实验组</a:t>
                      </a:r>
                      <a:endParaRPr lang="zh-CN" altLang="en-US" sz="1200"/>
                    </a:p>
                  </a:txBody>
                  <a:tcPr/>
                </a:tc>
                <a:tc>
                  <a:txBody>
                    <a:bodyPr/>
                    <a:p>
                      <a:pPr algn="ctr" fontAlgn="ctr">
                        <a:buNone/>
                      </a:pPr>
                      <a:r>
                        <a:rPr lang="zh-CN" altLang="en-US" sz="1200"/>
                        <a:t>无门槛</a:t>
                      </a:r>
                      <a:r>
                        <a:rPr lang="en-US" altLang="zh-CN" sz="1200"/>
                        <a:t>5</a:t>
                      </a:r>
                      <a:r>
                        <a:rPr lang="zh-CN" altLang="en-US" sz="1200"/>
                        <a:t>元券</a:t>
                      </a:r>
                      <a:endParaRPr lang="zh-CN" altLang="en-US" sz="1200"/>
                    </a:p>
                  </a:txBody>
                  <a:tcPr/>
                </a:tc>
                <a:tc>
                  <a:txBody>
                    <a:bodyPr/>
                    <a:p>
                      <a:pPr algn="ctr" fontAlgn="ctr">
                        <a:buNone/>
                      </a:pPr>
                      <a:r>
                        <a:rPr lang="en-US" altLang="zh-CN" sz="1200"/>
                        <a:t>1000</a:t>
                      </a:r>
                      <a:endParaRPr lang="en-US" altLang="zh-CN" sz="1200"/>
                    </a:p>
                  </a:txBody>
                  <a:tcPr/>
                </a:tc>
                <a:tc>
                  <a:txBody>
                    <a:bodyPr/>
                    <a:p>
                      <a:pPr algn="ctr" fontAlgn="ctr">
                        <a:buNone/>
                      </a:pPr>
                      <a:r>
                        <a:rPr lang="en-US" altLang="zh-CN" sz="1200"/>
                        <a:t>200</a:t>
                      </a:r>
                      <a:endParaRPr lang="en-US" altLang="zh-CN" sz="1200"/>
                    </a:p>
                  </a:txBody>
                  <a:tcPr/>
                </a:tc>
                <a:tc>
                  <a:txBody>
                    <a:bodyPr/>
                    <a:p>
                      <a:pPr algn="ctr" fontAlgn="ctr">
                        <a:buNone/>
                      </a:pPr>
                      <a:r>
                        <a:rPr lang="en-US" altLang="zh-CN" sz="1200"/>
                        <a:t>30%</a:t>
                      </a:r>
                      <a:endParaRPr lang="en-US" altLang="zh-CN" sz="1200"/>
                    </a:p>
                  </a:txBody>
                  <a:tcPr/>
                </a:tc>
                <a:tc>
                  <a:txBody>
                    <a:bodyPr/>
                    <a:p>
                      <a:pPr algn="ctr" fontAlgn="ctr">
                        <a:buNone/>
                      </a:pPr>
                      <a:r>
                        <a:rPr lang="en-US" altLang="zh-CN" sz="1200"/>
                        <a:t>400</a:t>
                      </a:r>
                      <a:endParaRPr lang="en-US" altLang="zh-CN" sz="1200"/>
                    </a:p>
                  </a:txBody>
                  <a:tcPr/>
                </a:tc>
                <a:tc>
                  <a:txBody>
                    <a:bodyPr/>
                    <a:p>
                      <a:pPr algn="ctr" fontAlgn="ctr">
                        <a:buNone/>
                      </a:pPr>
                      <a:r>
                        <a:rPr lang="en-US" altLang="zh-CN" sz="1200"/>
                        <a:t>800</a:t>
                      </a:r>
                      <a:endParaRPr lang="en-US" altLang="zh-CN" sz="1200"/>
                    </a:p>
                  </a:txBody>
                  <a:tcPr/>
                </a:tc>
                <a:tc>
                  <a:txBody>
                    <a:bodyPr/>
                    <a:p>
                      <a:pPr algn="ctr" fontAlgn="ctr">
                        <a:buNone/>
                      </a:pPr>
                      <a:r>
                        <a:rPr lang="en-US" altLang="zh-CN" sz="1200"/>
                        <a:t>10</a:t>
                      </a:r>
                      <a:endParaRPr lang="en-US" altLang="zh-CN" sz="1200"/>
                    </a:p>
                  </a:txBody>
                  <a:tcPr/>
                </a:tc>
              </a:tr>
              <a:tr h="416560">
                <a:tc>
                  <a:txBody>
                    <a:bodyPr/>
                    <a:p>
                      <a:pPr algn="ctr" fontAlgn="ctr">
                        <a:buNone/>
                      </a:pPr>
                      <a:r>
                        <a:rPr lang="zh-CN" altLang="en-US" sz="1200"/>
                        <a:t>对照组</a:t>
                      </a:r>
                      <a:endParaRPr lang="zh-CN" altLang="en-US" sz="1200"/>
                    </a:p>
                  </a:txBody>
                  <a:tcPr/>
                </a:tc>
                <a:tc>
                  <a:txBody>
                    <a:bodyPr/>
                    <a:p>
                      <a:pPr algn="ctr" fontAlgn="ctr">
                        <a:buNone/>
                      </a:pPr>
                      <a:r>
                        <a:rPr lang="zh-CN" altLang="en-US" sz="1200"/>
                        <a:t>不发券</a:t>
                      </a:r>
                      <a:endParaRPr lang="zh-CN" altLang="en-US" sz="1200"/>
                    </a:p>
                  </a:txBody>
                  <a:tcPr/>
                </a:tc>
                <a:tc>
                  <a:txBody>
                    <a:bodyPr/>
                    <a:p>
                      <a:pPr algn="ctr" fontAlgn="ctr">
                        <a:buNone/>
                      </a:pPr>
                      <a:r>
                        <a:rPr lang="en-US" altLang="zh-CN" sz="1200"/>
                        <a:t>1000</a:t>
                      </a:r>
                      <a:endParaRPr lang="en-US" altLang="zh-CN" sz="1200"/>
                    </a:p>
                  </a:txBody>
                  <a:tcPr/>
                </a:tc>
                <a:tc>
                  <a:txBody>
                    <a:bodyPr/>
                    <a:p>
                      <a:pPr algn="ctr" fontAlgn="ctr">
                        <a:buNone/>
                      </a:pPr>
                      <a:r>
                        <a:rPr lang="en-US" altLang="zh-CN" sz="1200"/>
                        <a:t>150</a:t>
                      </a:r>
                      <a:endParaRPr lang="en-US" altLang="zh-CN" sz="1200"/>
                    </a:p>
                  </a:txBody>
                  <a:tcPr/>
                </a:tc>
                <a:tc>
                  <a:txBody>
                    <a:bodyPr/>
                    <a:p>
                      <a:pPr algn="ctr" fontAlgn="ctr">
                        <a:buNone/>
                      </a:pPr>
                      <a:r>
                        <a:rPr lang="en-US" altLang="zh-CN" sz="1200"/>
                        <a:t>15%</a:t>
                      </a:r>
                      <a:endParaRPr lang="en-US" altLang="zh-CN" sz="1200"/>
                    </a:p>
                  </a:txBody>
                  <a:tcPr/>
                </a:tc>
                <a:tc>
                  <a:txBody>
                    <a:bodyPr/>
                    <a:p>
                      <a:pPr algn="ctr" fontAlgn="ctr">
                        <a:buNone/>
                      </a:pPr>
                      <a:r>
                        <a:rPr lang="en-US" altLang="zh-CN" sz="1200"/>
                        <a:t>300</a:t>
                      </a:r>
                      <a:endParaRPr lang="en-US" altLang="zh-CN" sz="1200"/>
                    </a:p>
                  </a:txBody>
                  <a:tcPr/>
                </a:tc>
                <a:tc>
                  <a:txBody>
                    <a:bodyPr/>
                    <a:p>
                      <a:pPr algn="ctr" fontAlgn="ctr">
                        <a:buNone/>
                      </a:pPr>
                      <a:r>
                        <a:rPr lang="en-US" altLang="zh-CN" sz="1200"/>
                        <a:t>300</a:t>
                      </a:r>
                      <a:endParaRPr lang="en-US" altLang="zh-CN" sz="1200"/>
                    </a:p>
                  </a:txBody>
                  <a:tcPr/>
                </a:tc>
                <a:tc>
                  <a:txBody>
                    <a:bodyPr/>
                    <a:p>
                      <a:pPr algn="ctr" fontAlgn="ctr">
                        <a:buNone/>
                      </a:pPr>
                      <a:r>
                        <a:rPr lang="en-US" altLang="zh-CN" sz="1200"/>
                        <a:t>30</a:t>
                      </a:r>
                      <a:endParaRPr lang="en-US" altLang="zh-CN" sz="1200"/>
                    </a:p>
                  </a:txBody>
                  <a:tcPr/>
                </a:tc>
              </a:tr>
              <a:tr h="417830">
                <a:tc>
                  <a:txBody>
                    <a:bodyPr/>
                    <a:p>
                      <a:pPr algn="ctr" fontAlgn="ctr">
                        <a:buNone/>
                      </a:pPr>
                      <a:r>
                        <a:rPr lang="zh-CN" altLang="en-US" sz="1200"/>
                        <a:t>增量</a:t>
                      </a:r>
                      <a:endParaRPr lang="zh-CN" altLang="en-US" sz="1200"/>
                    </a:p>
                  </a:txBody>
                  <a:tcPr/>
                </a:tc>
                <a:tc>
                  <a:txBody>
                    <a:bodyPr/>
                    <a:p>
                      <a:pPr algn="ctr" fontAlgn="ctr">
                        <a:buNone/>
                      </a:pPr>
                      <a:endParaRPr lang="zh-CN" altLang="en-US" sz="1200"/>
                    </a:p>
                  </a:txBody>
                  <a:tcPr/>
                </a:tc>
                <a:tc>
                  <a:txBody>
                    <a:bodyPr/>
                    <a:p>
                      <a:pPr algn="ctr" fontAlgn="ctr">
                        <a:buNone/>
                      </a:pPr>
                      <a:endParaRPr lang="zh-CN" altLang="en-US" sz="1200"/>
                    </a:p>
                  </a:txBody>
                  <a:tcPr/>
                </a:tc>
                <a:tc>
                  <a:txBody>
                    <a:bodyPr/>
                    <a:p>
                      <a:pPr algn="ctr" fontAlgn="ctr">
                        <a:buNone/>
                      </a:pPr>
                      <a:r>
                        <a:rPr lang="en-US" altLang="zh-CN" sz="1200"/>
                        <a:t>50</a:t>
                      </a:r>
                      <a:endParaRPr lang="en-US" altLang="zh-CN" sz="1200"/>
                    </a:p>
                  </a:txBody>
                  <a:tcPr/>
                </a:tc>
                <a:tc>
                  <a:txBody>
                    <a:bodyPr/>
                    <a:p>
                      <a:pPr algn="ctr" fontAlgn="ctr">
                        <a:buNone/>
                      </a:pPr>
                      <a:r>
                        <a:rPr lang="en-US" altLang="zh-CN" sz="1200"/>
                        <a:t>15%</a:t>
                      </a:r>
                      <a:endParaRPr lang="en-US" altLang="zh-CN" sz="1200"/>
                    </a:p>
                  </a:txBody>
                  <a:tcPr/>
                </a:tc>
                <a:tc>
                  <a:txBody>
                    <a:bodyPr/>
                    <a:p>
                      <a:pPr algn="ctr" fontAlgn="ctr">
                        <a:buNone/>
                      </a:pPr>
                      <a:r>
                        <a:rPr lang="en-US" altLang="zh-CN" sz="1200"/>
                        <a:t>100</a:t>
                      </a:r>
                      <a:endParaRPr lang="en-US" altLang="zh-CN" sz="1200"/>
                    </a:p>
                  </a:txBody>
                  <a:tcPr/>
                </a:tc>
                <a:tc>
                  <a:txBody>
                    <a:bodyPr/>
                    <a:p>
                      <a:pPr algn="ctr" fontAlgn="ctr">
                        <a:buNone/>
                      </a:pPr>
                      <a:r>
                        <a:rPr lang="en-US" altLang="zh-CN" sz="1200"/>
                        <a:t>500</a:t>
                      </a:r>
                      <a:endParaRPr lang="en-US" altLang="zh-CN" sz="1200"/>
                    </a:p>
                  </a:txBody>
                  <a:tcPr/>
                </a:tc>
                <a:tc>
                  <a:txBody>
                    <a:bodyPr/>
                    <a:p>
                      <a:pPr algn="ctr" fontAlgn="ctr">
                        <a:buNone/>
                      </a:pPr>
                      <a:endParaRPr lang="en-US" altLang="zh-CN" sz="1200"/>
                    </a:p>
                  </a:txBody>
                  <a:tcPr/>
                </a:tc>
              </a:tr>
            </a:tbl>
          </a:graphicData>
        </a:graphic>
      </p:graphicFrame>
      <p:sp>
        <p:nvSpPr>
          <p:cNvPr id="24" name="文本框 23"/>
          <p:cNvSpPr txBox="1"/>
          <p:nvPr/>
        </p:nvSpPr>
        <p:spPr>
          <a:xfrm>
            <a:off x="8320405" y="4196080"/>
            <a:ext cx="3611880" cy="1476375"/>
          </a:xfrm>
          <a:prstGeom prst="rect">
            <a:avLst/>
          </a:prstGeom>
          <a:noFill/>
        </p:spPr>
        <p:txBody>
          <a:bodyPr wrap="square" rtlCol="0" anchor="t">
            <a:spAutoFit/>
          </a:bodyPr>
          <a:p>
            <a:r>
              <a:rPr lang="zh-CN" altLang="en-US"/>
              <a:t>最终</a:t>
            </a:r>
            <a:r>
              <a:rPr lang="zh-CN" altLang="en-US">
                <a:sym typeface="+mn-ea"/>
              </a:rPr>
              <a:t>增量航段成本</a:t>
            </a:r>
            <a:r>
              <a:rPr lang="zh-CN" altLang="en-US"/>
              <a:t>：</a:t>
            </a:r>
            <a:endParaRPr lang="zh-CN" altLang="en-US"/>
          </a:p>
          <a:p>
            <a:r>
              <a:rPr lang="zh-CN" altLang="en-US"/>
              <a:t>增量航段单均成本=（300航段*30元-400航段*10元）/100个增量航段=50元</a:t>
            </a:r>
            <a:endParaRPr lang="zh-CN" altLang="en-US"/>
          </a:p>
          <a:p>
            <a:r>
              <a:rPr lang="zh-CN" altLang="en-US"/>
              <a:t>增量航段成本50元/个。</a:t>
            </a:r>
            <a:endParaRPr lang="zh-CN"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组合 2"/>
          <p:cNvGrpSpPr/>
          <p:nvPr/>
        </p:nvGrpSpPr>
        <p:grpSpPr>
          <a:xfrm>
            <a:off x="3751242" y="1412439"/>
            <a:ext cx="4353560" cy="398780"/>
            <a:chOff x="732533" y="1101949"/>
            <a:chExt cx="7353926" cy="398780"/>
          </a:xfrm>
        </p:grpSpPr>
        <p:sp>
          <p:nvSpPr>
            <p:cNvPr id="4" name="文本框 3"/>
            <p:cNvSpPr txBox="1"/>
            <p:nvPr/>
          </p:nvSpPr>
          <p:spPr>
            <a:xfrm>
              <a:off x="1196980" y="1101949"/>
              <a:ext cx="6889479" cy="398780"/>
            </a:xfrm>
            <a:prstGeom prst="rect">
              <a:avLst/>
            </a:prstGeom>
            <a:noFill/>
          </p:spPr>
          <p:txBody>
            <a:bodyPr wrap="square" rtlCol="0">
              <a:spAutoFit/>
            </a:bodyPr>
            <a:lstStyle/>
            <a:p>
              <a:r>
                <a:rPr kumimoji="1" lang="en-US" altLang="zh-CN" sz="2000" b="1" spc="300" dirty="0" smtClean="0">
                  <a:solidFill>
                    <a:schemeClr val="tx1">
                      <a:lumMod val="75000"/>
                      <a:lumOff val="25000"/>
                    </a:schemeClr>
                  </a:solidFill>
                  <a:latin typeface="微软雅黑" panose="020B0503020204020204" charset="-122"/>
                  <a:ea typeface="微软雅黑" panose="020B0503020204020204" charset="-122"/>
                </a:rPr>
                <a:t>ab</a:t>
              </a:r>
              <a:r>
                <a:rPr kumimoji="1" lang="zh-CN" altLang="en-US" sz="2000" b="1" spc="300" dirty="0" smtClean="0">
                  <a:solidFill>
                    <a:schemeClr val="tx1">
                      <a:lumMod val="75000"/>
                      <a:lumOff val="25000"/>
                    </a:schemeClr>
                  </a:solidFill>
                  <a:latin typeface="微软雅黑" panose="020B0503020204020204" charset="-122"/>
                  <a:ea typeface="微软雅黑" panose="020B0503020204020204" charset="-122"/>
                </a:rPr>
                <a:t>实验原理</a:t>
              </a:r>
              <a:endParaRPr kumimoji="1" lang="zh-CN" altLang="en-US" sz="2000" b="1" spc="300" dirty="0" smtClean="0">
                <a:solidFill>
                  <a:schemeClr val="tx1">
                    <a:lumMod val="75000"/>
                    <a:lumOff val="25000"/>
                  </a:schemeClr>
                </a:solidFill>
                <a:latin typeface="微软雅黑" panose="020B0503020204020204" charset="-122"/>
                <a:ea typeface="微软雅黑" panose="020B0503020204020204" charset="-122"/>
              </a:endParaRPr>
            </a:p>
          </p:txBody>
        </p:sp>
        <p:sp>
          <p:nvSpPr>
            <p:cNvPr id="17" name="平行四边形 16"/>
            <p:cNvSpPr/>
            <p:nvPr/>
          </p:nvSpPr>
          <p:spPr>
            <a:xfrm>
              <a:off x="732533" y="1248004"/>
              <a:ext cx="360000" cy="108000"/>
            </a:xfrm>
            <a:prstGeom prst="parallelogram">
              <a:avLst>
                <a:gd name="adj" fmla="val 41521"/>
              </a:avLst>
            </a:prstGeom>
            <a:solidFill>
              <a:srgbClr val="65C7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5" name="组合 4"/>
          <p:cNvGrpSpPr/>
          <p:nvPr/>
        </p:nvGrpSpPr>
        <p:grpSpPr>
          <a:xfrm>
            <a:off x="3890307" y="3304662"/>
            <a:ext cx="4057015" cy="1049650"/>
            <a:chOff x="715371" y="2788379"/>
            <a:chExt cx="6853010" cy="1049650"/>
          </a:xfrm>
        </p:grpSpPr>
        <p:sp>
          <p:nvSpPr>
            <p:cNvPr id="7" name="文本框 6"/>
            <p:cNvSpPr txBox="1"/>
            <p:nvPr/>
          </p:nvSpPr>
          <p:spPr>
            <a:xfrm>
              <a:off x="1316042" y="3439249"/>
              <a:ext cx="6252339" cy="398780"/>
            </a:xfrm>
            <a:prstGeom prst="rect">
              <a:avLst/>
            </a:prstGeom>
            <a:noFill/>
          </p:spPr>
          <p:txBody>
            <a:bodyPr wrap="square" rtlCol="0">
              <a:spAutoFit/>
            </a:bodyPr>
            <a:lstStyle/>
            <a:p>
              <a:r>
                <a:rPr kumimoji="1" lang="zh-CN" altLang="en-US" sz="2000" b="1" spc="300" dirty="0" smtClean="0">
                  <a:solidFill>
                    <a:schemeClr val="tx1">
                      <a:lumMod val="75000"/>
                      <a:lumOff val="25000"/>
                    </a:schemeClr>
                  </a:solidFill>
                  <a:latin typeface="微软雅黑" panose="020B0503020204020204" charset="-122"/>
                  <a:ea typeface="微软雅黑" panose="020B0503020204020204" charset="-122"/>
                </a:rPr>
                <a:t>实验配置注意</a:t>
              </a:r>
              <a:r>
                <a:rPr kumimoji="1" lang="zh-CN" altLang="en-US" sz="2000" b="1" spc="300" dirty="0" smtClean="0">
                  <a:solidFill>
                    <a:schemeClr val="tx1">
                      <a:lumMod val="75000"/>
                      <a:lumOff val="25000"/>
                    </a:schemeClr>
                  </a:solidFill>
                  <a:latin typeface="微软雅黑" panose="020B0503020204020204" charset="-122"/>
                  <a:ea typeface="微软雅黑" panose="020B0503020204020204" charset="-122"/>
                </a:rPr>
                <a:t>事项</a:t>
              </a:r>
              <a:endParaRPr kumimoji="1" lang="zh-CN" altLang="en-US" sz="2000" b="1" spc="300" dirty="0" smtClean="0">
                <a:solidFill>
                  <a:schemeClr val="tx1">
                    <a:lumMod val="75000"/>
                    <a:lumOff val="25000"/>
                  </a:schemeClr>
                </a:solidFill>
                <a:latin typeface="微软雅黑" panose="020B0503020204020204" charset="-122"/>
                <a:ea typeface="微软雅黑" panose="020B0503020204020204" charset="-122"/>
              </a:endParaRPr>
            </a:p>
          </p:txBody>
        </p:sp>
        <p:sp>
          <p:nvSpPr>
            <p:cNvPr id="8" name="平行四边形 7"/>
            <p:cNvSpPr/>
            <p:nvPr/>
          </p:nvSpPr>
          <p:spPr>
            <a:xfrm>
              <a:off x="715371" y="2788379"/>
              <a:ext cx="360000" cy="108000"/>
            </a:xfrm>
            <a:prstGeom prst="parallelogram">
              <a:avLst>
                <a:gd name="adj" fmla="val 41521"/>
              </a:avLst>
            </a:prstGeom>
            <a:solidFill>
              <a:srgbClr val="65C7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9" name="文本框 18"/>
          <p:cNvSpPr txBox="1"/>
          <p:nvPr/>
        </p:nvSpPr>
        <p:spPr>
          <a:xfrm>
            <a:off x="2016617" y="1224979"/>
            <a:ext cx="1016751" cy="461665"/>
          </a:xfrm>
          <a:prstGeom prst="rect">
            <a:avLst/>
          </a:prstGeom>
          <a:noFill/>
        </p:spPr>
        <p:txBody>
          <a:bodyPr wrap="square" rtlCol="0">
            <a:spAutoFit/>
            <a:scene3d>
              <a:camera prst="orthographicFront"/>
              <a:lightRig rig="threePt" dir="t"/>
            </a:scene3d>
          </a:bodyPr>
          <a:lstStyle/>
          <a:p>
            <a:pPr algn="ctr"/>
            <a:r>
              <a:rPr lang="zh-CN" altLang="en-US" sz="2400" b="1" dirty="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目录</a:t>
            </a:r>
            <a:endParaRPr lang="zh-CN" altLang="en-US" sz="2400" b="1" dirty="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endParaRPr>
          </a:p>
        </p:txBody>
      </p:sp>
      <p:cxnSp>
        <p:nvCxnSpPr>
          <p:cNvPr id="14" name="直接连接符 13"/>
          <p:cNvCxnSpPr/>
          <p:nvPr/>
        </p:nvCxnSpPr>
        <p:spPr>
          <a:xfrm>
            <a:off x="3146425" y="1332865"/>
            <a:ext cx="21590" cy="416433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4245907" y="3159242"/>
            <a:ext cx="3701415" cy="398780"/>
          </a:xfrm>
          <a:prstGeom prst="rect">
            <a:avLst/>
          </a:prstGeom>
          <a:noFill/>
        </p:spPr>
        <p:txBody>
          <a:bodyPr wrap="square" rtlCol="0">
            <a:spAutoFit/>
          </a:bodyPr>
          <a:p>
            <a:r>
              <a:rPr kumimoji="1" lang="en-US" altLang="zh-CN" sz="2000" b="1" spc="300" dirty="0" smtClean="0">
                <a:solidFill>
                  <a:schemeClr val="tx1">
                    <a:lumMod val="75000"/>
                    <a:lumOff val="25000"/>
                  </a:schemeClr>
                </a:solidFill>
                <a:latin typeface="微软雅黑" panose="020B0503020204020204" charset="-122"/>
                <a:ea typeface="微软雅黑" panose="020B0503020204020204" charset="-122"/>
                <a:sym typeface="+mn-ea"/>
              </a:rPr>
              <a:t>ab</a:t>
            </a:r>
            <a:r>
              <a:rPr kumimoji="1" lang="zh-CN" altLang="en-US" sz="2000" b="1" spc="300" dirty="0" smtClean="0">
                <a:solidFill>
                  <a:schemeClr val="tx1">
                    <a:lumMod val="75000"/>
                    <a:lumOff val="25000"/>
                  </a:schemeClr>
                </a:solidFill>
                <a:latin typeface="微软雅黑" panose="020B0503020204020204" charset="-122"/>
                <a:ea typeface="微软雅黑" panose="020B0503020204020204" charset="-122"/>
                <a:sym typeface="+mn-ea"/>
              </a:rPr>
              <a:t>数据</a:t>
            </a:r>
            <a:r>
              <a:rPr kumimoji="1" lang="zh-CN" altLang="en-US" sz="2000" b="1" spc="300" dirty="0" smtClean="0">
                <a:solidFill>
                  <a:schemeClr val="tx1">
                    <a:lumMod val="75000"/>
                    <a:lumOff val="25000"/>
                  </a:schemeClr>
                </a:solidFill>
                <a:latin typeface="微软雅黑" panose="020B0503020204020204" charset="-122"/>
                <a:ea typeface="微软雅黑" panose="020B0503020204020204" charset="-122"/>
                <a:sym typeface="+mn-ea"/>
              </a:rPr>
              <a:t>解读</a:t>
            </a:r>
            <a:endParaRPr kumimoji="1" lang="zh-CN" altLang="en-US" sz="2000" b="1" spc="300" dirty="0" smtClean="0">
              <a:solidFill>
                <a:schemeClr val="tx1">
                  <a:lumMod val="75000"/>
                  <a:lumOff val="25000"/>
                </a:schemeClr>
              </a:solidFill>
              <a:latin typeface="微软雅黑" panose="020B0503020204020204" charset="-122"/>
              <a:ea typeface="微软雅黑" panose="020B0503020204020204" charset="-122"/>
              <a:sym typeface="+mn-ea"/>
            </a:endParaRPr>
          </a:p>
        </p:txBody>
      </p:sp>
      <p:sp>
        <p:nvSpPr>
          <p:cNvPr id="9" name="平行四边形 8"/>
          <p:cNvSpPr/>
          <p:nvPr/>
        </p:nvSpPr>
        <p:spPr>
          <a:xfrm>
            <a:off x="3828712" y="4132702"/>
            <a:ext cx="213122" cy="108000"/>
          </a:xfrm>
          <a:prstGeom prst="parallelogram">
            <a:avLst>
              <a:gd name="adj" fmla="val 41521"/>
            </a:avLst>
          </a:prstGeom>
          <a:solidFill>
            <a:srgbClr val="65C7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平行四边形 9"/>
          <p:cNvSpPr/>
          <p:nvPr/>
        </p:nvSpPr>
        <p:spPr>
          <a:xfrm>
            <a:off x="3899535" y="4895850"/>
            <a:ext cx="151765" cy="107950"/>
          </a:xfrm>
          <a:prstGeom prst="parallelogram">
            <a:avLst>
              <a:gd name="adj" fmla="val 0"/>
            </a:avLst>
          </a:prstGeom>
          <a:solidFill>
            <a:srgbClr val="65C7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1" name="文本框 10"/>
          <p:cNvSpPr txBox="1"/>
          <p:nvPr/>
        </p:nvSpPr>
        <p:spPr>
          <a:xfrm>
            <a:off x="4214792" y="4751187"/>
            <a:ext cx="3701415" cy="398780"/>
          </a:xfrm>
          <a:prstGeom prst="rect">
            <a:avLst/>
          </a:prstGeom>
          <a:noFill/>
        </p:spPr>
        <p:txBody>
          <a:bodyPr wrap="square" rtlCol="0">
            <a:spAutoFit/>
          </a:bodyPr>
          <a:p>
            <a:r>
              <a:rPr kumimoji="1" lang="zh-CN" altLang="en-US" sz="2000" b="1" spc="300" dirty="0" smtClean="0">
                <a:solidFill>
                  <a:schemeClr val="tx1">
                    <a:lumMod val="75000"/>
                    <a:lumOff val="25000"/>
                  </a:schemeClr>
                </a:solidFill>
                <a:latin typeface="微软雅黑" panose="020B0503020204020204" charset="-122"/>
                <a:ea typeface="微软雅黑" panose="020B0503020204020204" charset="-122"/>
                <a:sym typeface="+mn-ea"/>
              </a:rPr>
              <a:t>辛普森</a:t>
            </a:r>
            <a:r>
              <a:rPr kumimoji="1" lang="zh-CN" altLang="en-US" sz="2000" b="1" spc="300" dirty="0" smtClean="0">
                <a:solidFill>
                  <a:schemeClr val="tx1">
                    <a:lumMod val="75000"/>
                    <a:lumOff val="25000"/>
                  </a:schemeClr>
                </a:solidFill>
                <a:latin typeface="微软雅黑" panose="020B0503020204020204" charset="-122"/>
                <a:ea typeface="微软雅黑" panose="020B0503020204020204" charset="-122"/>
                <a:sym typeface="+mn-ea"/>
              </a:rPr>
              <a:t>悖论</a:t>
            </a:r>
            <a:endParaRPr kumimoji="1" lang="zh-CN" altLang="en-US" sz="2000" b="1" spc="300" dirty="0" smtClean="0">
              <a:solidFill>
                <a:schemeClr val="tx1">
                  <a:lumMod val="75000"/>
                  <a:lumOff val="25000"/>
                </a:schemeClr>
              </a:solidFill>
              <a:latin typeface="微软雅黑" panose="020B0503020204020204" charset="-122"/>
              <a:ea typeface="微软雅黑" panose="020B0503020204020204" charset="-122"/>
              <a:sym typeface="+mn-ea"/>
            </a:endParaRPr>
          </a:p>
        </p:txBody>
      </p:sp>
      <p:sp>
        <p:nvSpPr>
          <p:cNvPr id="13" name="文本框 12"/>
          <p:cNvSpPr txBox="1"/>
          <p:nvPr/>
        </p:nvSpPr>
        <p:spPr>
          <a:xfrm>
            <a:off x="4144307" y="2330014"/>
            <a:ext cx="4078605" cy="398780"/>
          </a:xfrm>
          <a:prstGeom prst="rect">
            <a:avLst/>
          </a:prstGeom>
          <a:noFill/>
        </p:spPr>
        <p:txBody>
          <a:bodyPr wrap="square" rtlCol="0">
            <a:spAutoFit/>
          </a:bodyPr>
          <a:p>
            <a:r>
              <a:rPr kumimoji="1" lang="en-US" altLang="zh-CN" sz="2000" b="1" spc="300" dirty="0" smtClean="0">
                <a:solidFill>
                  <a:schemeClr val="tx1">
                    <a:lumMod val="75000"/>
                    <a:lumOff val="25000"/>
                  </a:schemeClr>
                </a:solidFill>
                <a:latin typeface="微软雅黑" panose="020B0503020204020204" charset="-122"/>
                <a:ea typeface="微软雅黑" panose="020B0503020204020204" charset="-122"/>
              </a:rPr>
              <a:t>ab</a:t>
            </a:r>
            <a:r>
              <a:rPr kumimoji="1" lang="zh-CN" altLang="en-US" sz="2000" b="1" spc="300" dirty="0" smtClean="0">
                <a:solidFill>
                  <a:schemeClr val="tx1">
                    <a:lumMod val="75000"/>
                    <a:lumOff val="25000"/>
                  </a:schemeClr>
                </a:solidFill>
                <a:latin typeface="微软雅黑" panose="020B0503020204020204" charset="-122"/>
                <a:ea typeface="微软雅黑" panose="020B0503020204020204" charset="-122"/>
              </a:rPr>
              <a:t>实验</a:t>
            </a:r>
            <a:r>
              <a:rPr kumimoji="1" lang="zh-CN" altLang="en-US" sz="2000" b="1" spc="300" dirty="0" smtClean="0">
                <a:solidFill>
                  <a:schemeClr val="tx1">
                    <a:lumMod val="75000"/>
                    <a:lumOff val="25000"/>
                  </a:schemeClr>
                </a:solidFill>
                <a:latin typeface="微软雅黑" panose="020B0503020204020204" charset="-122"/>
                <a:ea typeface="微软雅黑" panose="020B0503020204020204" charset="-122"/>
              </a:rPr>
              <a:t>设计</a:t>
            </a:r>
            <a:endParaRPr kumimoji="1" lang="zh-CN" altLang="en-US" sz="2000" b="1" spc="300" dirty="0" smtClean="0">
              <a:solidFill>
                <a:schemeClr val="tx1">
                  <a:lumMod val="75000"/>
                  <a:lumOff val="25000"/>
                </a:schemeClr>
              </a:solidFill>
              <a:latin typeface="微软雅黑" panose="020B0503020204020204" charset="-122"/>
              <a:ea typeface="微软雅黑" panose="020B0503020204020204" charset="-122"/>
            </a:endParaRPr>
          </a:p>
        </p:txBody>
      </p:sp>
      <p:sp>
        <p:nvSpPr>
          <p:cNvPr id="15" name="平行四边形 14"/>
          <p:cNvSpPr/>
          <p:nvPr/>
        </p:nvSpPr>
        <p:spPr>
          <a:xfrm>
            <a:off x="3828712" y="2476069"/>
            <a:ext cx="213122" cy="108000"/>
          </a:xfrm>
          <a:prstGeom prst="parallelogram">
            <a:avLst>
              <a:gd name="adj" fmla="val 41521"/>
            </a:avLst>
          </a:prstGeom>
          <a:solidFill>
            <a:srgbClr val="65C7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14" name="直接连接符 13"/>
          <p:cNvCxnSpPr/>
          <p:nvPr/>
        </p:nvCxnSpPr>
        <p:spPr>
          <a:xfrm>
            <a:off x="282051" y="894368"/>
            <a:ext cx="11413268" cy="0"/>
          </a:xfrm>
          <a:prstGeom prst="line">
            <a:avLst/>
          </a:prstGeom>
          <a:ln w="12700">
            <a:solidFill>
              <a:srgbClr val="65BA67"/>
            </a:solidFill>
          </a:ln>
        </p:spPr>
        <p:style>
          <a:lnRef idx="1">
            <a:schemeClr val="accent1"/>
          </a:lnRef>
          <a:fillRef idx="0">
            <a:schemeClr val="accent1"/>
          </a:fillRef>
          <a:effectRef idx="0">
            <a:schemeClr val="accent1"/>
          </a:effectRef>
          <a:fontRef idx="minor">
            <a:schemeClr val="tx1"/>
          </a:fontRef>
        </p:style>
      </p:cxnSp>
      <p:cxnSp>
        <p:nvCxnSpPr>
          <p:cNvPr id="2" name="直接连接符 1"/>
          <p:cNvCxnSpPr/>
          <p:nvPr/>
        </p:nvCxnSpPr>
        <p:spPr>
          <a:xfrm flipV="1">
            <a:off x="111" y="6761133"/>
            <a:ext cx="12148185" cy="16510"/>
          </a:xfrm>
          <a:prstGeom prst="line">
            <a:avLst/>
          </a:prstGeom>
          <a:ln w="190500">
            <a:solidFill>
              <a:srgbClr val="65BA67"/>
            </a:soli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493395" y="288290"/>
            <a:ext cx="6096000" cy="460375"/>
          </a:xfrm>
          <a:prstGeom prst="rect">
            <a:avLst/>
          </a:prstGeom>
          <a:noFill/>
        </p:spPr>
        <p:txBody>
          <a:bodyPr wrap="square" rtlCol="0" anchor="t">
            <a:spAutoFit/>
          </a:bodyPr>
          <a:p>
            <a:r>
              <a:rPr lang="zh-CN" altLang="en-US" sz="2400" b="1" dirty="0" smtClean="0">
                <a:cs typeface="+mn-ea"/>
                <a:sym typeface="+mn-lt"/>
              </a:rPr>
              <a:t>增量</a:t>
            </a:r>
            <a:r>
              <a:rPr lang="en-US" altLang="zh-CN" sz="2400" b="1" dirty="0" smtClean="0">
                <a:cs typeface="+mn-ea"/>
                <a:sym typeface="+mn-lt"/>
              </a:rPr>
              <a:t>ROI</a:t>
            </a:r>
            <a:r>
              <a:rPr lang="zh-CN" altLang="en-US" sz="2400" b="1" dirty="0" smtClean="0">
                <a:cs typeface="+mn-ea"/>
                <a:sym typeface="+mn-lt"/>
              </a:rPr>
              <a:t>理论</a:t>
            </a:r>
            <a:endParaRPr lang="zh-CN" altLang="en-US" sz="2400" b="1" dirty="0" smtClean="0">
              <a:cs typeface="+mn-ea"/>
              <a:sym typeface="+mn-lt"/>
            </a:endParaRPr>
          </a:p>
        </p:txBody>
      </p:sp>
      <p:sp>
        <p:nvSpPr>
          <p:cNvPr id="20" name="矩形 19"/>
          <p:cNvSpPr/>
          <p:nvPr/>
        </p:nvSpPr>
        <p:spPr>
          <a:xfrm>
            <a:off x="493395" y="1039495"/>
            <a:ext cx="3232785" cy="647065"/>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rPr>
              <a:t>实验对照样本量</a:t>
            </a:r>
            <a:r>
              <a:rPr lang="zh-CN" altLang="en-US">
                <a:solidFill>
                  <a:schemeClr val="tx1"/>
                </a:solidFill>
              </a:rPr>
              <a:t>不同情况下</a:t>
            </a:r>
            <a:endParaRPr lang="zh-CN" altLang="en-US">
              <a:solidFill>
                <a:schemeClr val="tx1"/>
              </a:solidFill>
            </a:endParaRPr>
          </a:p>
        </p:txBody>
      </p:sp>
      <p:sp>
        <p:nvSpPr>
          <p:cNvPr id="5" name="文本框 4"/>
          <p:cNvSpPr txBox="1"/>
          <p:nvPr/>
        </p:nvSpPr>
        <p:spPr>
          <a:xfrm>
            <a:off x="850900" y="4724400"/>
            <a:ext cx="10844530" cy="368300"/>
          </a:xfrm>
          <a:prstGeom prst="rect">
            <a:avLst/>
          </a:prstGeom>
          <a:noFill/>
        </p:spPr>
        <p:txBody>
          <a:bodyPr wrap="square" rtlCol="0">
            <a:spAutoFit/>
          </a:bodyPr>
          <a:p>
            <a:r>
              <a:rPr lang="zh-CN" altLang="en-US"/>
              <a:t>增量航段成本</a:t>
            </a:r>
            <a:r>
              <a:rPr lang="en-US" altLang="zh-CN"/>
              <a:t>=</a:t>
            </a:r>
            <a:r>
              <a:rPr lang="zh-CN" altLang="en-US"/>
              <a:t>（实验组航段数</a:t>
            </a:r>
            <a:r>
              <a:rPr lang="en-US" altLang="zh-CN"/>
              <a:t>*</a:t>
            </a:r>
            <a:r>
              <a:rPr lang="zh-CN" altLang="en-US"/>
              <a:t>实验组单均航段营收</a:t>
            </a:r>
            <a:r>
              <a:rPr lang="en-US" altLang="zh-CN"/>
              <a:t>-</a:t>
            </a:r>
            <a:r>
              <a:rPr lang="zh-CN" altLang="en-US"/>
              <a:t>对照组航段数</a:t>
            </a:r>
            <a:r>
              <a:rPr lang="en-US" altLang="zh-CN"/>
              <a:t>*</a:t>
            </a:r>
            <a:r>
              <a:rPr lang="zh-CN" altLang="en-US">
                <a:sym typeface="+mn-ea"/>
              </a:rPr>
              <a:t>实验组单均航段营收</a:t>
            </a:r>
            <a:r>
              <a:rPr lang="en-US" altLang="zh-CN">
                <a:sym typeface="+mn-ea"/>
              </a:rPr>
              <a:t>)/</a:t>
            </a:r>
            <a:r>
              <a:rPr lang="zh-CN" altLang="en-US">
                <a:sym typeface="+mn-ea"/>
              </a:rPr>
              <a:t>增量航段</a:t>
            </a:r>
            <a:r>
              <a:rPr lang="zh-CN" altLang="en-US">
                <a:sym typeface="+mn-ea"/>
              </a:rPr>
              <a:t>数</a:t>
            </a:r>
            <a:endParaRPr lang="zh-CN" altLang="en-US">
              <a:sym typeface="+mn-ea"/>
            </a:endParaRPr>
          </a:p>
        </p:txBody>
      </p:sp>
      <p:sp>
        <p:nvSpPr>
          <p:cNvPr id="6" name="文本框 5"/>
          <p:cNvSpPr txBox="1"/>
          <p:nvPr/>
        </p:nvSpPr>
        <p:spPr>
          <a:xfrm>
            <a:off x="850900" y="5238115"/>
            <a:ext cx="10499725" cy="645160"/>
          </a:xfrm>
          <a:prstGeom prst="rect">
            <a:avLst/>
          </a:prstGeom>
          <a:noFill/>
        </p:spPr>
        <p:txBody>
          <a:bodyPr wrap="square" rtlCol="0">
            <a:spAutoFit/>
          </a:bodyPr>
          <a:p>
            <a:r>
              <a:rPr lang="zh-CN" altLang="en-US"/>
              <a:t>因为对照组的样本和实验组不同，所以先将对照组的样本量重新计算，对照组航段量</a:t>
            </a:r>
            <a:r>
              <a:rPr lang="en-US" altLang="zh-CN"/>
              <a:t>=</a:t>
            </a:r>
            <a:r>
              <a:rPr lang="zh-CN" altLang="en-US"/>
              <a:t>实验组分流人数</a:t>
            </a:r>
            <a:r>
              <a:rPr lang="en-US" altLang="zh-CN"/>
              <a:t>*</a:t>
            </a:r>
            <a:r>
              <a:rPr lang="zh-CN" altLang="en-US"/>
              <a:t>对照组的人均航段</a:t>
            </a:r>
            <a:r>
              <a:rPr lang="zh-CN" altLang="en-US"/>
              <a:t>数</a:t>
            </a:r>
            <a:endParaRPr lang="zh-CN" altLang="en-US"/>
          </a:p>
        </p:txBody>
      </p:sp>
      <p:sp>
        <p:nvSpPr>
          <p:cNvPr id="7" name="文本框 6"/>
          <p:cNvSpPr txBox="1"/>
          <p:nvPr/>
        </p:nvSpPr>
        <p:spPr>
          <a:xfrm>
            <a:off x="846455" y="2882900"/>
            <a:ext cx="10499725" cy="645160"/>
          </a:xfrm>
          <a:prstGeom prst="rect">
            <a:avLst/>
          </a:prstGeom>
          <a:noFill/>
        </p:spPr>
        <p:txBody>
          <a:bodyPr wrap="square" rtlCol="0">
            <a:spAutoFit/>
          </a:bodyPr>
          <a:p>
            <a:r>
              <a:rPr lang="zh-CN" altLang="en-US"/>
              <a:t>增量</a:t>
            </a:r>
            <a:r>
              <a:rPr lang="en-US" altLang="zh-CN"/>
              <a:t>ROI=（实验组人均促前营收-对照组人均促前营收）/（实验组人均补贴（红包+里程）-对照组人均补贴（红包+里程））</a:t>
            </a:r>
            <a:endParaRPr lang="en-US" altLang="zh-CN"/>
          </a:p>
        </p:txBody>
      </p:sp>
      <p:sp>
        <p:nvSpPr>
          <p:cNvPr id="9" name="文本框 8"/>
          <p:cNvSpPr txBox="1"/>
          <p:nvPr/>
        </p:nvSpPr>
        <p:spPr>
          <a:xfrm>
            <a:off x="915670" y="3658870"/>
            <a:ext cx="10499725" cy="645160"/>
          </a:xfrm>
          <a:prstGeom prst="rect">
            <a:avLst/>
          </a:prstGeom>
          <a:noFill/>
        </p:spPr>
        <p:txBody>
          <a:bodyPr wrap="square" rtlCol="0">
            <a:spAutoFit/>
          </a:bodyPr>
          <a:p>
            <a:r>
              <a:rPr lang="zh-CN" altLang="en-US"/>
              <a:t>增量</a:t>
            </a:r>
            <a:r>
              <a:rPr lang="en-US" altLang="zh-CN"/>
              <a:t>ROI</a:t>
            </a:r>
            <a:r>
              <a:rPr lang="zh-CN" altLang="en-US"/>
              <a:t>可以用来分析在不同投入撬动的用户</a:t>
            </a:r>
            <a:r>
              <a:rPr lang="en-US" altLang="zh-CN"/>
              <a:t>GMV</a:t>
            </a:r>
            <a:r>
              <a:rPr lang="zh-CN" altLang="en-US"/>
              <a:t>，正常情况下</a:t>
            </a:r>
            <a:r>
              <a:rPr lang="en-US" altLang="zh-CN"/>
              <a:t>ROI</a:t>
            </a:r>
            <a:r>
              <a:rPr lang="zh-CN" altLang="en-US"/>
              <a:t>必须大于</a:t>
            </a:r>
            <a:r>
              <a:rPr lang="en-US" altLang="zh-CN"/>
              <a:t>1</a:t>
            </a:r>
            <a:r>
              <a:rPr lang="zh-CN" altLang="en-US"/>
              <a:t>，否则无法平衡肯定处于亏损</a:t>
            </a:r>
            <a:r>
              <a:rPr lang="zh-CN" altLang="en-US"/>
              <a:t>状况。</a:t>
            </a:r>
            <a:endParaRPr lang="zh-CN" altLang="en-US"/>
          </a:p>
        </p:txBody>
      </p:sp>
      <p:sp>
        <p:nvSpPr>
          <p:cNvPr id="10" name="文本框 9"/>
          <p:cNvSpPr txBox="1"/>
          <p:nvPr/>
        </p:nvSpPr>
        <p:spPr>
          <a:xfrm>
            <a:off x="915670" y="2100580"/>
            <a:ext cx="10499725" cy="368300"/>
          </a:xfrm>
          <a:prstGeom prst="rect">
            <a:avLst/>
          </a:prstGeom>
          <a:noFill/>
        </p:spPr>
        <p:txBody>
          <a:bodyPr wrap="square" rtlCol="0">
            <a:spAutoFit/>
          </a:bodyPr>
          <a:p>
            <a:r>
              <a:rPr lang="zh-CN" altLang="en-US"/>
              <a:t>增量转化率</a:t>
            </a:r>
            <a:r>
              <a:rPr lang="en-US" altLang="zh-CN"/>
              <a:t>=</a:t>
            </a:r>
            <a:r>
              <a:rPr lang="zh-CN" altLang="en-US"/>
              <a:t>实验组转化率</a:t>
            </a:r>
            <a:r>
              <a:rPr lang="en-US" altLang="zh-CN"/>
              <a:t>-</a:t>
            </a:r>
            <a:r>
              <a:rPr lang="zh-CN" altLang="en-US"/>
              <a:t>对照组</a:t>
            </a:r>
            <a:r>
              <a:rPr lang="zh-CN" altLang="en-US"/>
              <a:t>转化率</a:t>
            </a:r>
            <a:endParaRPr lang="zh-CN"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14" name="直接连接符 13"/>
          <p:cNvCxnSpPr/>
          <p:nvPr/>
        </p:nvCxnSpPr>
        <p:spPr>
          <a:xfrm>
            <a:off x="282051" y="894368"/>
            <a:ext cx="11413268" cy="0"/>
          </a:xfrm>
          <a:prstGeom prst="line">
            <a:avLst/>
          </a:prstGeom>
          <a:ln w="12700">
            <a:solidFill>
              <a:srgbClr val="65BA67"/>
            </a:solidFill>
          </a:ln>
        </p:spPr>
        <p:style>
          <a:lnRef idx="1">
            <a:schemeClr val="accent1"/>
          </a:lnRef>
          <a:fillRef idx="0">
            <a:schemeClr val="accent1"/>
          </a:fillRef>
          <a:effectRef idx="0">
            <a:schemeClr val="accent1"/>
          </a:effectRef>
          <a:fontRef idx="minor">
            <a:schemeClr val="tx1"/>
          </a:fontRef>
        </p:style>
      </p:cxnSp>
      <p:cxnSp>
        <p:nvCxnSpPr>
          <p:cNvPr id="2" name="直接连接符 1"/>
          <p:cNvCxnSpPr/>
          <p:nvPr/>
        </p:nvCxnSpPr>
        <p:spPr>
          <a:xfrm flipV="1">
            <a:off x="111" y="6761133"/>
            <a:ext cx="12148185" cy="16510"/>
          </a:xfrm>
          <a:prstGeom prst="line">
            <a:avLst/>
          </a:prstGeom>
          <a:ln w="190500">
            <a:solidFill>
              <a:srgbClr val="65BA67"/>
            </a:soli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493395" y="288290"/>
            <a:ext cx="6096000" cy="460375"/>
          </a:xfrm>
          <a:prstGeom prst="rect">
            <a:avLst/>
          </a:prstGeom>
          <a:noFill/>
        </p:spPr>
        <p:txBody>
          <a:bodyPr wrap="square" rtlCol="0" anchor="t">
            <a:spAutoFit/>
          </a:bodyPr>
          <a:p>
            <a:r>
              <a:rPr lang="zh-CN" altLang="en-US" sz="2400" b="1" dirty="0" smtClean="0">
                <a:cs typeface="+mn-ea"/>
                <a:sym typeface="+mn-lt"/>
              </a:rPr>
              <a:t>增量</a:t>
            </a:r>
            <a:r>
              <a:rPr lang="en-US" altLang="zh-CN" sz="2400" b="1" dirty="0" smtClean="0">
                <a:cs typeface="+mn-ea"/>
                <a:sym typeface="+mn-lt"/>
              </a:rPr>
              <a:t>ROI</a:t>
            </a:r>
            <a:r>
              <a:rPr lang="zh-CN" altLang="en-US" sz="2400" b="1" dirty="0" smtClean="0">
                <a:cs typeface="+mn-ea"/>
                <a:sym typeface="+mn-lt"/>
              </a:rPr>
              <a:t>理论</a:t>
            </a:r>
            <a:r>
              <a:rPr lang="en-US" altLang="zh-CN" sz="2400" b="1" dirty="0" smtClean="0">
                <a:cs typeface="+mn-ea"/>
                <a:sym typeface="+mn-lt"/>
              </a:rPr>
              <a:t>-</a:t>
            </a:r>
            <a:r>
              <a:rPr lang="zh-CN" altLang="en-US" sz="2400" b="1" dirty="0" smtClean="0">
                <a:cs typeface="+mn-ea"/>
                <a:sym typeface="+mn-lt"/>
              </a:rPr>
              <a:t>样例</a:t>
            </a:r>
            <a:endParaRPr lang="zh-CN" altLang="en-US" sz="2400" b="1" dirty="0" smtClean="0">
              <a:cs typeface="+mn-ea"/>
              <a:sym typeface="+mn-lt"/>
            </a:endParaRPr>
          </a:p>
        </p:txBody>
      </p:sp>
      <p:pic>
        <p:nvPicPr>
          <p:cNvPr id="6" name="图片 5"/>
          <p:cNvPicPr>
            <a:picLocks noChangeAspect="1"/>
          </p:cNvPicPr>
          <p:nvPr/>
        </p:nvPicPr>
        <p:blipFill>
          <a:blip r:embed="rId1"/>
          <a:stretch>
            <a:fillRect/>
          </a:stretch>
        </p:blipFill>
        <p:spPr>
          <a:xfrm>
            <a:off x="707390" y="1158875"/>
            <a:ext cx="9476740" cy="1838960"/>
          </a:xfrm>
          <a:prstGeom prst="rect">
            <a:avLst/>
          </a:prstGeom>
        </p:spPr>
      </p:pic>
      <p:pic>
        <p:nvPicPr>
          <p:cNvPr id="7" name="图片 6"/>
          <p:cNvPicPr>
            <a:picLocks noChangeAspect="1"/>
          </p:cNvPicPr>
          <p:nvPr/>
        </p:nvPicPr>
        <p:blipFill>
          <a:blip r:embed="rId2"/>
          <a:stretch>
            <a:fillRect/>
          </a:stretch>
        </p:blipFill>
        <p:spPr>
          <a:xfrm>
            <a:off x="707390" y="3262630"/>
            <a:ext cx="10840720" cy="1533525"/>
          </a:xfrm>
          <a:prstGeom prst="rect">
            <a:avLst/>
          </a:prstGeom>
        </p:spPr>
      </p:pic>
      <p:sp>
        <p:nvSpPr>
          <p:cNvPr id="8" name="文本框 7"/>
          <p:cNvSpPr txBox="1"/>
          <p:nvPr/>
        </p:nvSpPr>
        <p:spPr>
          <a:xfrm>
            <a:off x="707390" y="5060950"/>
            <a:ext cx="10299065" cy="645160"/>
          </a:xfrm>
          <a:prstGeom prst="rect">
            <a:avLst/>
          </a:prstGeom>
          <a:noFill/>
        </p:spPr>
        <p:txBody>
          <a:bodyPr wrap="square" rtlCol="0">
            <a:spAutoFit/>
          </a:bodyPr>
          <a:p>
            <a:r>
              <a:rPr lang="zh-CN" altLang="en-US"/>
              <a:t>上述数据说明，实验组相比对照组的</a:t>
            </a:r>
            <a:r>
              <a:rPr lang="zh-CN" altLang="en-US">
                <a:sym typeface="+mn-ea"/>
              </a:rPr>
              <a:t>转化率提升</a:t>
            </a:r>
            <a:r>
              <a:rPr lang="en-US" altLang="zh-CN">
                <a:sym typeface="+mn-ea"/>
              </a:rPr>
              <a:t>0.4pt</a:t>
            </a:r>
            <a:r>
              <a:rPr lang="zh-CN" altLang="en-US">
                <a:sym typeface="+mn-ea"/>
              </a:rPr>
              <a:t>；增量</a:t>
            </a:r>
            <a:r>
              <a:rPr lang="en-US" altLang="zh-CN">
                <a:sym typeface="+mn-ea"/>
              </a:rPr>
              <a:t>ROI</a:t>
            </a:r>
            <a:r>
              <a:rPr lang="zh-CN" altLang="en-US">
                <a:sym typeface="+mn-ea"/>
              </a:rPr>
              <a:t>为</a:t>
            </a:r>
            <a:r>
              <a:rPr lang="en-US" altLang="zh-CN">
                <a:sym typeface="+mn-ea"/>
              </a:rPr>
              <a:t>-1</a:t>
            </a:r>
            <a:r>
              <a:rPr lang="zh-CN" altLang="en-US">
                <a:sym typeface="+mn-ea"/>
              </a:rPr>
              <a:t>，相当于付出</a:t>
            </a:r>
            <a:r>
              <a:rPr lang="en-US" altLang="zh-CN">
                <a:sym typeface="+mn-ea"/>
              </a:rPr>
              <a:t>1</a:t>
            </a:r>
            <a:r>
              <a:rPr lang="zh-CN" altLang="en-US">
                <a:sym typeface="+mn-ea"/>
              </a:rPr>
              <a:t>元成本带来</a:t>
            </a:r>
            <a:r>
              <a:rPr lang="en-US" altLang="zh-CN">
                <a:sym typeface="+mn-ea"/>
              </a:rPr>
              <a:t>1</a:t>
            </a:r>
            <a:r>
              <a:rPr lang="zh-CN" altLang="en-US">
                <a:sym typeface="+mn-ea"/>
              </a:rPr>
              <a:t>元的负营收</a:t>
            </a:r>
            <a:r>
              <a:rPr lang="zh-CN" altLang="en-US"/>
              <a:t>；</a:t>
            </a:r>
            <a:r>
              <a:rPr lang="zh-CN" altLang="en-US">
                <a:sym typeface="+mn-ea"/>
              </a:rPr>
              <a:t>增量航段成本为</a:t>
            </a:r>
            <a:r>
              <a:rPr lang="en-US" altLang="zh-CN">
                <a:sym typeface="+mn-ea"/>
              </a:rPr>
              <a:t>96.72</a:t>
            </a:r>
            <a:r>
              <a:rPr lang="zh-CN" altLang="en-US">
                <a:sym typeface="+mn-ea"/>
              </a:rPr>
              <a:t>元。</a:t>
            </a:r>
            <a:endParaRPr lang="zh-CN"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矩形 11"/>
          <p:cNvSpPr/>
          <p:nvPr/>
        </p:nvSpPr>
        <p:spPr>
          <a:xfrm>
            <a:off x="0" y="2280285"/>
            <a:ext cx="12234545" cy="1153795"/>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p>
            <a:pPr algn="ctr"/>
            <a:r>
              <a:rPr lang="zh-CN" altLang="en-US" sz="3600" b="1">
                <a:latin typeface="微软雅黑" panose="020B0503020204020204" charset="-122"/>
                <a:ea typeface="微软雅黑" panose="020B0503020204020204" charset="-122"/>
                <a:cs typeface="微软雅黑" panose="020B0503020204020204" charset="-122"/>
              </a:rPr>
              <a:t>实验配置注意</a:t>
            </a:r>
            <a:r>
              <a:rPr lang="zh-CN" altLang="en-US" sz="3600" b="1">
                <a:latin typeface="微软雅黑" panose="020B0503020204020204" charset="-122"/>
                <a:ea typeface="微软雅黑" panose="020B0503020204020204" charset="-122"/>
                <a:cs typeface="微软雅黑" panose="020B0503020204020204" charset="-122"/>
              </a:rPr>
              <a:t>事项</a:t>
            </a:r>
            <a:endParaRPr lang="zh-CN" altLang="en-US" sz="3600" b="1">
              <a:latin typeface="微软雅黑" panose="020B0503020204020204" charset="-122"/>
              <a:ea typeface="微软雅黑" panose="020B0503020204020204" charset="-122"/>
              <a:cs typeface="微软雅黑" panose="020B0503020204020204" charset="-122"/>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14" name="直接连接符 13"/>
          <p:cNvCxnSpPr/>
          <p:nvPr/>
        </p:nvCxnSpPr>
        <p:spPr>
          <a:xfrm>
            <a:off x="282051" y="894368"/>
            <a:ext cx="11413268" cy="0"/>
          </a:xfrm>
          <a:prstGeom prst="line">
            <a:avLst/>
          </a:prstGeom>
          <a:ln w="12700">
            <a:solidFill>
              <a:srgbClr val="65BA67"/>
            </a:solidFill>
          </a:ln>
        </p:spPr>
        <p:style>
          <a:lnRef idx="1">
            <a:schemeClr val="accent1"/>
          </a:lnRef>
          <a:fillRef idx="0">
            <a:schemeClr val="accent1"/>
          </a:fillRef>
          <a:effectRef idx="0">
            <a:schemeClr val="accent1"/>
          </a:effectRef>
          <a:fontRef idx="minor">
            <a:schemeClr val="tx1"/>
          </a:fontRef>
        </p:style>
      </p:cxnSp>
      <p:cxnSp>
        <p:nvCxnSpPr>
          <p:cNvPr id="2" name="直接连接符 1"/>
          <p:cNvCxnSpPr/>
          <p:nvPr/>
        </p:nvCxnSpPr>
        <p:spPr>
          <a:xfrm flipV="1">
            <a:off x="111" y="6761133"/>
            <a:ext cx="12148185" cy="16510"/>
          </a:xfrm>
          <a:prstGeom prst="line">
            <a:avLst/>
          </a:prstGeom>
          <a:ln w="190500">
            <a:solidFill>
              <a:srgbClr val="65BA67"/>
            </a:soli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493395" y="288290"/>
            <a:ext cx="6096000" cy="460375"/>
          </a:xfrm>
          <a:prstGeom prst="rect">
            <a:avLst/>
          </a:prstGeom>
          <a:noFill/>
        </p:spPr>
        <p:txBody>
          <a:bodyPr wrap="square" rtlCol="0" anchor="t">
            <a:spAutoFit/>
          </a:bodyPr>
          <a:p>
            <a:r>
              <a:rPr lang="zh-CN" sz="2400" b="1" dirty="0" smtClean="0">
                <a:cs typeface="+mn-ea"/>
                <a:sym typeface="+mn-lt"/>
              </a:rPr>
              <a:t>配置</a:t>
            </a:r>
            <a:r>
              <a:rPr lang="en-US" altLang="zh-CN" sz="2400" b="1" dirty="0" smtClean="0">
                <a:cs typeface="+mn-ea"/>
                <a:sym typeface="+mn-lt"/>
              </a:rPr>
              <a:t>ab</a:t>
            </a:r>
            <a:r>
              <a:rPr lang="zh-CN" altLang="en-US" sz="2400" b="1" dirty="0" smtClean="0">
                <a:cs typeface="+mn-ea"/>
                <a:sym typeface="+mn-lt"/>
              </a:rPr>
              <a:t>实验</a:t>
            </a:r>
            <a:r>
              <a:rPr lang="zh-CN" altLang="en-US" sz="2400" b="1" dirty="0" smtClean="0">
                <a:cs typeface="+mn-ea"/>
                <a:sym typeface="+mn-lt"/>
              </a:rPr>
              <a:t>注意事项</a:t>
            </a:r>
            <a:endParaRPr lang="zh-CN" altLang="en-US" sz="2400" b="1" dirty="0" smtClean="0">
              <a:cs typeface="+mn-ea"/>
              <a:sym typeface="+mn-lt"/>
            </a:endParaRPr>
          </a:p>
        </p:txBody>
      </p:sp>
      <p:sp>
        <p:nvSpPr>
          <p:cNvPr id="4" name="文本框 3"/>
          <p:cNvSpPr txBox="1"/>
          <p:nvPr/>
        </p:nvSpPr>
        <p:spPr>
          <a:xfrm>
            <a:off x="892810" y="2245995"/>
            <a:ext cx="10018395" cy="2030095"/>
          </a:xfrm>
          <a:prstGeom prst="rect">
            <a:avLst/>
          </a:prstGeom>
          <a:noFill/>
        </p:spPr>
        <p:txBody>
          <a:bodyPr wrap="square" rtlCol="0" anchor="t">
            <a:spAutoFit/>
          </a:bodyPr>
          <a:p>
            <a:r>
              <a:rPr lang="zh-CN" altLang="en-US"/>
              <a:t>配置流程：</a:t>
            </a:r>
            <a:endParaRPr lang="zh-CN" altLang="en-US"/>
          </a:p>
          <a:p>
            <a:r>
              <a:rPr lang="zh-CN" altLang="en-US"/>
              <a:t>1、必须使用先知系统配置人群，且可以根据某个场景id和name分成实验组和对照组</a:t>
            </a:r>
            <a:endParaRPr lang="zh-CN" altLang="en-US"/>
          </a:p>
          <a:p>
            <a:r>
              <a:rPr lang="zh-CN" altLang="en-US"/>
              <a:t>2、在配置完成以后，填写至共享表，由BI提报给先知产品（当天5点前提报完成的场景ID支持T+1看数据，晚于5点场景ID支持T+2看数据。</a:t>
            </a:r>
            <a:endParaRPr lang="zh-CN" altLang="en-US"/>
          </a:p>
          <a:p>
            <a:r>
              <a:rPr lang="zh-CN" altLang="en-US"/>
              <a:t>共享表地址：https://doc.weixin.qq.com/sheet/e3_AUUAFgakAHclqcuDu2NR0q5fplAVM?scode=AEUAsQc-AA46u02IJcAUUAFgakAHc&amp;tab=BB08J2</a:t>
            </a:r>
            <a:endParaRPr lang="zh-CN"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14" name="直接连接符 13"/>
          <p:cNvCxnSpPr/>
          <p:nvPr/>
        </p:nvCxnSpPr>
        <p:spPr>
          <a:xfrm>
            <a:off x="282051" y="894368"/>
            <a:ext cx="11413268" cy="0"/>
          </a:xfrm>
          <a:prstGeom prst="line">
            <a:avLst/>
          </a:prstGeom>
          <a:ln w="12700">
            <a:solidFill>
              <a:srgbClr val="65BA67"/>
            </a:solidFill>
          </a:ln>
        </p:spPr>
        <p:style>
          <a:lnRef idx="1">
            <a:schemeClr val="accent1"/>
          </a:lnRef>
          <a:fillRef idx="0">
            <a:schemeClr val="accent1"/>
          </a:fillRef>
          <a:effectRef idx="0">
            <a:schemeClr val="accent1"/>
          </a:effectRef>
          <a:fontRef idx="minor">
            <a:schemeClr val="tx1"/>
          </a:fontRef>
        </p:style>
      </p:cxnSp>
      <p:cxnSp>
        <p:nvCxnSpPr>
          <p:cNvPr id="2" name="直接连接符 1"/>
          <p:cNvCxnSpPr/>
          <p:nvPr/>
        </p:nvCxnSpPr>
        <p:spPr>
          <a:xfrm flipV="1">
            <a:off x="111" y="6761133"/>
            <a:ext cx="12148185" cy="16510"/>
          </a:xfrm>
          <a:prstGeom prst="line">
            <a:avLst/>
          </a:prstGeom>
          <a:ln w="190500">
            <a:solidFill>
              <a:srgbClr val="65BA67"/>
            </a:soli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493395" y="288290"/>
            <a:ext cx="6096000" cy="460375"/>
          </a:xfrm>
          <a:prstGeom prst="rect">
            <a:avLst/>
          </a:prstGeom>
          <a:noFill/>
        </p:spPr>
        <p:txBody>
          <a:bodyPr wrap="square" rtlCol="0" anchor="t">
            <a:spAutoFit/>
          </a:bodyPr>
          <a:p>
            <a:r>
              <a:rPr lang="en-US" altLang="zh-CN" sz="2400" b="1" dirty="0" smtClean="0">
                <a:cs typeface="+mn-ea"/>
                <a:sym typeface="+mn-lt"/>
              </a:rPr>
              <a:t>ab</a:t>
            </a:r>
            <a:r>
              <a:rPr lang="zh-CN" altLang="en-US" sz="2400" b="1" dirty="0" smtClean="0">
                <a:cs typeface="+mn-ea"/>
                <a:sym typeface="+mn-lt"/>
              </a:rPr>
              <a:t>实验</a:t>
            </a:r>
            <a:r>
              <a:rPr lang="zh-CN" altLang="en-US" sz="2400" b="1" dirty="0" smtClean="0">
                <a:cs typeface="+mn-ea"/>
                <a:sym typeface="+mn-lt"/>
              </a:rPr>
              <a:t>报表</a:t>
            </a:r>
            <a:endParaRPr lang="zh-CN" altLang="en-US" sz="2400" b="1" dirty="0" smtClean="0">
              <a:cs typeface="+mn-ea"/>
              <a:sym typeface="+mn-lt"/>
            </a:endParaRPr>
          </a:p>
        </p:txBody>
      </p:sp>
      <p:pic>
        <p:nvPicPr>
          <p:cNvPr id="5" name="图片 4"/>
          <p:cNvPicPr>
            <a:picLocks noChangeAspect="1"/>
          </p:cNvPicPr>
          <p:nvPr/>
        </p:nvPicPr>
        <p:blipFill>
          <a:blip r:embed="rId1"/>
          <a:stretch>
            <a:fillRect/>
          </a:stretch>
        </p:blipFill>
        <p:spPr>
          <a:xfrm>
            <a:off x="870585" y="1189355"/>
            <a:ext cx="10224770" cy="4879340"/>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矩形 11"/>
          <p:cNvSpPr/>
          <p:nvPr/>
        </p:nvSpPr>
        <p:spPr>
          <a:xfrm>
            <a:off x="0" y="2280285"/>
            <a:ext cx="12234545" cy="1153795"/>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p>
            <a:pPr algn="ctr"/>
            <a:r>
              <a:rPr lang="zh-CN" altLang="en-US" sz="3600" b="1">
                <a:latin typeface="微软雅黑" panose="020B0503020204020204" charset="-122"/>
                <a:ea typeface="微软雅黑" panose="020B0503020204020204" charset="-122"/>
                <a:cs typeface="微软雅黑" panose="020B0503020204020204" charset="-122"/>
              </a:rPr>
              <a:t>什么是辛普森悖论</a:t>
            </a:r>
            <a:endParaRPr lang="zh-CN" altLang="en-US" sz="3600" b="1">
              <a:latin typeface="微软雅黑" panose="020B0503020204020204" charset="-122"/>
              <a:ea typeface="微软雅黑" panose="020B0503020204020204" charset="-122"/>
              <a:cs typeface="微软雅黑" panose="020B0503020204020204" charset="-122"/>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14" name="直接连接符 13"/>
          <p:cNvCxnSpPr/>
          <p:nvPr/>
        </p:nvCxnSpPr>
        <p:spPr>
          <a:xfrm>
            <a:off x="282051" y="894368"/>
            <a:ext cx="11413268" cy="0"/>
          </a:xfrm>
          <a:prstGeom prst="line">
            <a:avLst/>
          </a:prstGeom>
          <a:ln w="12700">
            <a:solidFill>
              <a:srgbClr val="65BA67"/>
            </a:solidFill>
          </a:ln>
        </p:spPr>
        <p:style>
          <a:lnRef idx="1">
            <a:schemeClr val="accent1"/>
          </a:lnRef>
          <a:fillRef idx="0">
            <a:schemeClr val="accent1"/>
          </a:fillRef>
          <a:effectRef idx="0">
            <a:schemeClr val="accent1"/>
          </a:effectRef>
          <a:fontRef idx="minor">
            <a:schemeClr val="tx1"/>
          </a:fontRef>
        </p:style>
      </p:cxnSp>
      <p:cxnSp>
        <p:nvCxnSpPr>
          <p:cNvPr id="2" name="直接连接符 1"/>
          <p:cNvCxnSpPr/>
          <p:nvPr/>
        </p:nvCxnSpPr>
        <p:spPr>
          <a:xfrm flipV="1">
            <a:off x="111" y="6761133"/>
            <a:ext cx="12148185" cy="16510"/>
          </a:xfrm>
          <a:prstGeom prst="line">
            <a:avLst/>
          </a:prstGeom>
          <a:ln w="190500">
            <a:solidFill>
              <a:srgbClr val="65BA67"/>
            </a:soli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493395" y="288290"/>
            <a:ext cx="6096000" cy="460375"/>
          </a:xfrm>
          <a:prstGeom prst="rect">
            <a:avLst/>
          </a:prstGeom>
          <a:noFill/>
        </p:spPr>
        <p:txBody>
          <a:bodyPr wrap="square" rtlCol="0" anchor="t">
            <a:spAutoFit/>
          </a:bodyPr>
          <a:p>
            <a:r>
              <a:rPr sz="2400" b="1" dirty="0" smtClean="0">
                <a:cs typeface="+mn-ea"/>
                <a:sym typeface="+mn-lt"/>
              </a:rPr>
              <a:t>什么是辛普森悖论</a:t>
            </a:r>
            <a:endParaRPr sz="2400" b="1" dirty="0" smtClean="0">
              <a:cs typeface="+mn-ea"/>
              <a:sym typeface="+mn-lt"/>
            </a:endParaRPr>
          </a:p>
        </p:txBody>
      </p:sp>
      <p:sp>
        <p:nvSpPr>
          <p:cNvPr id="5" name="文本框 4"/>
          <p:cNvSpPr txBox="1"/>
          <p:nvPr/>
        </p:nvSpPr>
        <p:spPr>
          <a:xfrm>
            <a:off x="719455" y="1138555"/>
            <a:ext cx="10267315" cy="645160"/>
          </a:xfrm>
          <a:prstGeom prst="rect">
            <a:avLst/>
          </a:prstGeom>
          <a:noFill/>
        </p:spPr>
        <p:txBody>
          <a:bodyPr wrap="square" rtlCol="0" anchor="t">
            <a:spAutoFit/>
          </a:bodyPr>
          <a:p>
            <a:r>
              <a:rPr lang="zh-CN" altLang="en-US"/>
              <a:t>背景：在做A、B实验的时候，如果不小心产生了辛普森悖论，就会得出截然相反的错误结论，影响实验结果。</a:t>
            </a:r>
            <a:endParaRPr lang="zh-CN" altLang="en-US"/>
          </a:p>
        </p:txBody>
      </p:sp>
      <p:sp>
        <p:nvSpPr>
          <p:cNvPr id="6" name="文本框 5"/>
          <p:cNvSpPr txBox="1"/>
          <p:nvPr/>
        </p:nvSpPr>
        <p:spPr>
          <a:xfrm>
            <a:off x="887730" y="2173605"/>
            <a:ext cx="10202545" cy="645160"/>
          </a:xfrm>
          <a:prstGeom prst="rect">
            <a:avLst/>
          </a:prstGeom>
          <a:noFill/>
        </p:spPr>
        <p:txBody>
          <a:bodyPr wrap="square" rtlCol="0" anchor="t">
            <a:spAutoFit/>
          </a:bodyPr>
          <a:p>
            <a:r>
              <a:rPr lang="zh-CN" altLang="en-US"/>
              <a:t>在某种条件下，我们所关注的实验组和对照组数据，分别讨论时都会满足某种同样的性质，可是当我们把两个子数据集进行合并观察，就会发现整体结论完全相反。</a:t>
            </a:r>
            <a:endParaRPr lang="zh-CN" altLang="en-US"/>
          </a:p>
        </p:txBody>
      </p:sp>
      <p:pic>
        <p:nvPicPr>
          <p:cNvPr id="7" name="图片 6"/>
          <p:cNvPicPr>
            <a:picLocks noChangeAspect="1"/>
          </p:cNvPicPr>
          <p:nvPr/>
        </p:nvPicPr>
        <p:blipFill>
          <a:blip r:embed="rId1"/>
          <a:stretch>
            <a:fillRect/>
          </a:stretch>
        </p:blipFill>
        <p:spPr>
          <a:xfrm>
            <a:off x="1227455" y="3479800"/>
            <a:ext cx="9251315" cy="2167255"/>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14" name="直接连接符 13"/>
          <p:cNvCxnSpPr/>
          <p:nvPr/>
        </p:nvCxnSpPr>
        <p:spPr>
          <a:xfrm>
            <a:off x="282051" y="894368"/>
            <a:ext cx="11413268" cy="0"/>
          </a:xfrm>
          <a:prstGeom prst="line">
            <a:avLst/>
          </a:prstGeom>
          <a:ln w="12700">
            <a:solidFill>
              <a:srgbClr val="65BA67"/>
            </a:solidFill>
          </a:ln>
        </p:spPr>
        <p:style>
          <a:lnRef idx="1">
            <a:schemeClr val="accent1"/>
          </a:lnRef>
          <a:fillRef idx="0">
            <a:schemeClr val="accent1"/>
          </a:fillRef>
          <a:effectRef idx="0">
            <a:schemeClr val="accent1"/>
          </a:effectRef>
          <a:fontRef idx="minor">
            <a:schemeClr val="tx1"/>
          </a:fontRef>
        </p:style>
      </p:cxnSp>
      <p:cxnSp>
        <p:nvCxnSpPr>
          <p:cNvPr id="2" name="直接连接符 1"/>
          <p:cNvCxnSpPr/>
          <p:nvPr/>
        </p:nvCxnSpPr>
        <p:spPr>
          <a:xfrm flipV="1">
            <a:off x="111" y="6761133"/>
            <a:ext cx="12148185" cy="16510"/>
          </a:xfrm>
          <a:prstGeom prst="line">
            <a:avLst/>
          </a:prstGeom>
          <a:ln w="190500">
            <a:solidFill>
              <a:srgbClr val="65BA67"/>
            </a:soli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493395" y="288290"/>
            <a:ext cx="6096000" cy="460375"/>
          </a:xfrm>
          <a:prstGeom prst="rect">
            <a:avLst/>
          </a:prstGeom>
          <a:noFill/>
        </p:spPr>
        <p:txBody>
          <a:bodyPr wrap="square" rtlCol="0" anchor="t">
            <a:spAutoFit/>
          </a:bodyPr>
          <a:p>
            <a:r>
              <a:rPr sz="2400" b="1" dirty="0" smtClean="0">
                <a:cs typeface="+mn-ea"/>
                <a:sym typeface="+mn-lt"/>
              </a:rPr>
              <a:t>辛普森悖论产生的原因</a:t>
            </a:r>
            <a:endParaRPr sz="2400" b="1" dirty="0" smtClean="0">
              <a:cs typeface="+mn-ea"/>
              <a:sym typeface="+mn-lt"/>
            </a:endParaRPr>
          </a:p>
        </p:txBody>
      </p:sp>
      <p:sp>
        <p:nvSpPr>
          <p:cNvPr id="5" name="文本框 4"/>
          <p:cNvSpPr txBox="1"/>
          <p:nvPr/>
        </p:nvSpPr>
        <p:spPr>
          <a:xfrm>
            <a:off x="708660" y="1176655"/>
            <a:ext cx="9695815" cy="368300"/>
          </a:xfrm>
          <a:prstGeom prst="rect">
            <a:avLst/>
          </a:prstGeom>
          <a:noFill/>
        </p:spPr>
        <p:txBody>
          <a:bodyPr wrap="square" rtlCol="0" anchor="t">
            <a:spAutoFit/>
          </a:bodyPr>
          <a:p>
            <a:r>
              <a:rPr lang="zh-CN" altLang="en-US"/>
              <a:t>这种现象之所以产生的原因就是流量分割有问题，实验组和对照组样本不同质。</a:t>
            </a:r>
            <a:endParaRPr lang="zh-CN" altLang="en-US"/>
          </a:p>
        </p:txBody>
      </p:sp>
      <p:sp>
        <p:nvSpPr>
          <p:cNvPr id="6" name="文本框 5"/>
          <p:cNvSpPr txBox="1"/>
          <p:nvPr/>
        </p:nvSpPr>
        <p:spPr>
          <a:xfrm>
            <a:off x="697230" y="1762760"/>
            <a:ext cx="9707245" cy="922020"/>
          </a:xfrm>
          <a:prstGeom prst="rect">
            <a:avLst/>
          </a:prstGeom>
          <a:noFill/>
        </p:spPr>
        <p:txBody>
          <a:bodyPr wrap="square" rtlCol="0" anchor="t">
            <a:spAutoFit/>
          </a:bodyPr>
          <a:p>
            <a:r>
              <a:rPr lang="zh-CN" altLang="en-US"/>
              <a:t>为了更好的理解，我们再举一个生活中很常见的例子。</a:t>
            </a:r>
            <a:endParaRPr lang="zh-CN" altLang="en-US"/>
          </a:p>
          <a:p>
            <a:r>
              <a:rPr lang="zh-CN" altLang="en-US"/>
              <a:t>下图可以看到B同学整体答对率为83%，远高于A同学答对率78%。如果就这样宣布B同学学习更好，其实是不合理的。</a:t>
            </a:r>
            <a:endParaRPr lang="zh-CN" altLang="en-US"/>
          </a:p>
        </p:txBody>
      </p:sp>
      <p:pic>
        <p:nvPicPr>
          <p:cNvPr id="7" name="图片 6"/>
          <p:cNvPicPr>
            <a:picLocks noChangeAspect="1"/>
          </p:cNvPicPr>
          <p:nvPr/>
        </p:nvPicPr>
        <p:blipFill>
          <a:blip r:embed="rId1"/>
          <a:stretch>
            <a:fillRect/>
          </a:stretch>
        </p:blipFill>
        <p:spPr>
          <a:xfrm>
            <a:off x="642620" y="2684780"/>
            <a:ext cx="10692130" cy="2316480"/>
          </a:xfrm>
          <a:prstGeom prst="rect">
            <a:avLst/>
          </a:prstGeom>
        </p:spPr>
      </p:pic>
      <p:sp>
        <p:nvSpPr>
          <p:cNvPr id="8" name="文本框 7"/>
          <p:cNvSpPr txBox="1"/>
          <p:nvPr/>
        </p:nvSpPr>
        <p:spPr>
          <a:xfrm>
            <a:off x="854075" y="5339080"/>
            <a:ext cx="10633710" cy="922020"/>
          </a:xfrm>
          <a:prstGeom prst="rect">
            <a:avLst/>
          </a:prstGeom>
          <a:noFill/>
        </p:spPr>
        <p:txBody>
          <a:bodyPr wrap="square" rtlCol="0" anchor="t">
            <a:spAutoFit/>
          </a:bodyPr>
          <a:p>
            <a:r>
              <a:rPr lang="zh-CN" altLang="en-US"/>
              <a:t>从上面数据可以看到，这种现象产生的原因如下：</a:t>
            </a:r>
            <a:endParaRPr lang="zh-CN" altLang="en-US"/>
          </a:p>
          <a:p>
            <a:r>
              <a:rPr lang="zh-CN" altLang="en-US"/>
              <a:t>简单题和难题的答对概率相差较大，简单题容易答对，难题容易答错</a:t>
            </a:r>
            <a:endParaRPr lang="zh-CN" altLang="en-US"/>
          </a:p>
          <a:p>
            <a:r>
              <a:rPr lang="zh-CN" altLang="en-US"/>
              <a:t>A与B两个同学试卷难易程度相差较大，且分布正好相反。</a:t>
            </a:r>
            <a:endParaRPr lang="zh-CN"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14" name="直接连接符 13"/>
          <p:cNvCxnSpPr/>
          <p:nvPr/>
        </p:nvCxnSpPr>
        <p:spPr>
          <a:xfrm>
            <a:off x="282051" y="894368"/>
            <a:ext cx="11413268" cy="0"/>
          </a:xfrm>
          <a:prstGeom prst="line">
            <a:avLst/>
          </a:prstGeom>
          <a:ln w="12700">
            <a:solidFill>
              <a:srgbClr val="65BA67"/>
            </a:solidFill>
          </a:ln>
        </p:spPr>
        <p:style>
          <a:lnRef idx="1">
            <a:schemeClr val="accent1"/>
          </a:lnRef>
          <a:fillRef idx="0">
            <a:schemeClr val="accent1"/>
          </a:fillRef>
          <a:effectRef idx="0">
            <a:schemeClr val="accent1"/>
          </a:effectRef>
          <a:fontRef idx="minor">
            <a:schemeClr val="tx1"/>
          </a:fontRef>
        </p:style>
      </p:cxnSp>
      <p:cxnSp>
        <p:nvCxnSpPr>
          <p:cNvPr id="2" name="直接连接符 1"/>
          <p:cNvCxnSpPr/>
          <p:nvPr/>
        </p:nvCxnSpPr>
        <p:spPr>
          <a:xfrm flipV="1">
            <a:off x="111" y="6761133"/>
            <a:ext cx="12148185" cy="16510"/>
          </a:xfrm>
          <a:prstGeom prst="line">
            <a:avLst/>
          </a:prstGeom>
          <a:ln w="190500">
            <a:solidFill>
              <a:srgbClr val="65BA67"/>
            </a:soli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493395" y="288290"/>
            <a:ext cx="6096000" cy="460375"/>
          </a:xfrm>
          <a:prstGeom prst="rect">
            <a:avLst/>
          </a:prstGeom>
          <a:noFill/>
        </p:spPr>
        <p:txBody>
          <a:bodyPr wrap="square" rtlCol="0" anchor="t">
            <a:spAutoFit/>
          </a:bodyPr>
          <a:p>
            <a:r>
              <a:rPr lang="zh-CN" altLang="en-US" sz="2400" b="1" dirty="0" smtClean="0">
                <a:cs typeface="+mn-ea"/>
                <a:sym typeface="+mn-lt"/>
              </a:rPr>
              <a:t>如何避免产生辛普森</a:t>
            </a:r>
            <a:r>
              <a:rPr lang="zh-CN" altLang="en-US" sz="2400" b="1" dirty="0" smtClean="0">
                <a:cs typeface="+mn-ea"/>
                <a:sym typeface="+mn-lt"/>
              </a:rPr>
              <a:t>悖论</a:t>
            </a:r>
            <a:endParaRPr lang="zh-CN" altLang="en-US" sz="2400" b="1" dirty="0" smtClean="0">
              <a:cs typeface="+mn-ea"/>
              <a:sym typeface="+mn-lt"/>
            </a:endParaRPr>
          </a:p>
        </p:txBody>
      </p:sp>
      <p:sp>
        <p:nvSpPr>
          <p:cNvPr id="4" name="文本框 3"/>
          <p:cNvSpPr txBox="1"/>
          <p:nvPr/>
        </p:nvSpPr>
        <p:spPr>
          <a:xfrm>
            <a:off x="977900" y="1976755"/>
            <a:ext cx="9038590" cy="368300"/>
          </a:xfrm>
          <a:prstGeom prst="rect">
            <a:avLst/>
          </a:prstGeom>
          <a:noFill/>
        </p:spPr>
        <p:txBody>
          <a:bodyPr wrap="square" rtlCol="0" anchor="t">
            <a:spAutoFit/>
          </a:bodyPr>
          <a:p>
            <a:r>
              <a:rPr lang="zh-CN" altLang="en-US" b="1"/>
              <a:t>在做A、B实验的时候，应该额外注意以下事项：</a:t>
            </a:r>
            <a:endParaRPr lang="zh-CN" altLang="en-US" b="1"/>
          </a:p>
        </p:txBody>
      </p:sp>
      <p:sp>
        <p:nvSpPr>
          <p:cNvPr id="5" name="矩形 4"/>
          <p:cNvSpPr/>
          <p:nvPr/>
        </p:nvSpPr>
        <p:spPr>
          <a:xfrm>
            <a:off x="977900" y="2589530"/>
            <a:ext cx="8020050" cy="79883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indent="0">
              <a:buFont typeface="Wingdings" panose="05000000000000000000" charset="0"/>
              <a:buNone/>
            </a:pPr>
            <a:r>
              <a:rPr lang="en-US" altLang="zh-CN">
                <a:solidFill>
                  <a:schemeClr val="tx1"/>
                </a:solidFill>
                <a:sym typeface="+mn-ea"/>
              </a:rPr>
              <a:t> </a:t>
            </a:r>
            <a:r>
              <a:rPr lang="zh-CN" altLang="en-US">
                <a:solidFill>
                  <a:schemeClr val="tx1"/>
                </a:solidFill>
                <a:sym typeface="+mn-ea"/>
              </a:rPr>
              <a:t>避免流量切分不合理，要保证实验组、对照组样本同质</a:t>
            </a:r>
            <a:endParaRPr lang="zh-CN" altLang="en-US">
              <a:solidFill>
                <a:schemeClr val="tx1"/>
              </a:solidFill>
              <a:sym typeface="+mn-ea"/>
            </a:endParaRPr>
          </a:p>
        </p:txBody>
      </p:sp>
      <p:sp>
        <p:nvSpPr>
          <p:cNvPr id="6" name="矩形 5"/>
          <p:cNvSpPr/>
          <p:nvPr/>
        </p:nvSpPr>
        <p:spPr>
          <a:xfrm>
            <a:off x="977900" y="3869690"/>
            <a:ext cx="8020050" cy="79883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a:solidFill>
                  <a:schemeClr val="tx1"/>
                </a:solidFill>
                <a:sym typeface="+mn-ea"/>
              </a:rPr>
              <a:t>结合用户画像分析，利用更多信息提升结论的精准度</a:t>
            </a:r>
            <a:endParaRPr lang="zh-CN" altLang="en-US">
              <a:solidFill>
                <a:schemeClr val="tx1"/>
              </a:solidFill>
              <a:sym typeface="+mn-ea"/>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矩形 3"/>
          <p:cNvSpPr/>
          <p:nvPr/>
        </p:nvSpPr>
        <p:spPr>
          <a:xfrm>
            <a:off x="0" y="0"/>
            <a:ext cx="12292330" cy="5033010"/>
          </a:xfrm>
          <a:prstGeom prst="rect">
            <a:avLst/>
          </a:prstGeom>
        </p:spPr>
        <p:style>
          <a:lnRef idx="3">
            <a:schemeClr val="lt1"/>
          </a:lnRef>
          <a:fillRef idx="1">
            <a:schemeClr val="accent6"/>
          </a:fillRef>
          <a:effectRef idx="1">
            <a:schemeClr val="accent6"/>
          </a:effectRef>
          <a:fontRef idx="minor">
            <a:schemeClr val="lt1"/>
          </a:fontRef>
        </p:style>
        <p:txBody>
          <a:bodyPr rtlCol="0" anchor="ctr"/>
          <a:p>
            <a:pPr algn="ctr"/>
            <a:endParaRPr lang="zh-CN" altLang="en-US"/>
          </a:p>
        </p:txBody>
      </p:sp>
      <p:sp>
        <p:nvSpPr>
          <p:cNvPr id="11266" name="标题 4"/>
          <p:cNvSpPr>
            <a:spLocks noGrp="1"/>
          </p:cNvSpPr>
          <p:nvPr>
            <p:ph type="title" hasCustomPrompt="1"/>
            <p:custDataLst>
              <p:tags r:id="rId1"/>
            </p:custDataLst>
          </p:nvPr>
        </p:nvSpPr>
        <p:spPr>
          <a:xfrm>
            <a:off x="2157095" y="1872615"/>
            <a:ext cx="7877175" cy="1381125"/>
          </a:xfrm>
        </p:spPr>
        <p:txBody>
          <a:bodyPr vert="horz" lIns="91440" tIns="45720" rIns="91440" bIns="45720" anchor="ctr">
            <a:normAutofit fontScale="90000"/>
          </a:bodyPr>
          <a:p>
            <a:pPr algn="ctr">
              <a:lnSpc>
                <a:spcPct val="200000"/>
              </a:lnSpc>
            </a:pPr>
            <a:r>
              <a:rPr lang="en-US" altLang="zh-CN" sz="4890" b="1" dirty="0" smtClean="0">
                <a:solidFill>
                  <a:schemeClr val="bg1"/>
                </a:solidFill>
                <a:latin typeface="微软雅黑" panose="020B0503020204020204" charset="-122"/>
                <a:ea typeface="微软雅黑" panose="020B0503020204020204" charset="-122"/>
              </a:rPr>
              <a:t>THANK YOU</a:t>
            </a:r>
            <a:endParaRPr lang="en-US" altLang="zh-CN" sz="4890" b="1" dirty="0" smtClean="0">
              <a:solidFill>
                <a:schemeClr val="bg1"/>
              </a:solidFill>
              <a:latin typeface="微软雅黑" panose="020B0503020204020204" charset="-122"/>
              <a:ea typeface="微软雅黑" panose="020B0503020204020204" charset="-122"/>
            </a:endParaRPr>
          </a:p>
        </p:txBody>
      </p:sp>
      <p:sp>
        <p:nvSpPr>
          <p:cNvPr id="5" name="文本框 4"/>
          <p:cNvSpPr txBox="1"/>
          <p:nvPr/>
        </p:nvSpPr>
        <p:spPr>
          <a:xfrm>
            <a:off x="12932410" y="4502150"/>
            <a:ext cx="4064000" cy="368300"/>
          </a:xfrm>
          <a:prstGeom prst="rect">
            <a:avLst/>
          </a:prstGeom>
          <a:noFill/>
        </p:spPr>
        <p:txBody>
          <a:bodyPr wrap="square" rtlCol="0">
            <a:spAutoFit/>
          </a:bodyPr>
          <a:p>
            <a:endParaRPr lang="zh-CN"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矩形 11"/>
          <p:cNvSpPr/>
          <p:nvPr/>
        </p:nvSpPr>
        <p:spPr>
          <a:xfrm>
            <a:off x="0" y="2280285"/>
            <a:ext cx="12234545" cy="1153795"/>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p>
            <a:pPr algn="ctr"/>
            <a:r>
              <a:rPr lang="en-US" altLang="zh-CN" sz="3600" b="1">
                <a:latin typeface="微软雅黑" panose="020B0503020204020204" charset="-122"/>
                <a:ea typeface="微软雅黑" panose="020B0503020204020204" charset="-122"/>
                <a:cs typeface="微软雅黑" panose="020B0503020204020204" charset="-122"/>
              </a:rPr>
              <a:t>ab</a:t>
            </a:r>
            <a:r>
              <a:rPr lang="zh-CN" altLang="en-US" sz="3600" b="1">
                <a:latin typeface="微软雅黑" panose="020B0503020204020204" charset="-122"/>
                <a:ea typeface="微软雅黑" panose="020B0503020204020204" charset="-122"/>
                <a:cs typeface="微软雅黑" panose="020B0503020204020204" charset="-122"/>
              </a:rPr>
              <a:t>实验原理</a:t>
            </a:r>
            <a:endParaRPr lang="zh-CN" altLang="en-US" sz="3600" b="1">
              <a:latin typeface="微软雅黑" panose="020B0503020204020204" charset="-122"/>
              <a:ea typeface="微软雅黑" panose="020B0503020204020204" charset="-122"/>
              <a:cs typeface="微软雅黑" panose="020B0503020204020204"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14" name="直接连接符 13"/>
          <p:cNvCxnSpPr/>
          <p:nvPr/>
        </p:nvCxnSpPr>
        <p:spPr>
          <a:xfrm>
            <a:off x="282051" y="894368"/>
            <a:ext cx="11413268" cy="0"/>
          </a:xfrm>
          <a:prstGeom prst="line">
            <a:avLst/>
          </a:prstGeom>
          <a:ln w="12700">
            <a:solidFill>
              <a:srgbClr val="65BA67"/>
            </a:solidFill>
          </a:ln>
        </p:spPr>
        <p:style>
          <a:lnRef idx="1">
            <a:schemeClr val="accent1"/>
          </a:lnRef>
          <a:fillRef idx="0">
            <a:schemeClr val="accent1"/>
          </a:fillRef>
          <a:effectRef idx="0">
            <a:schemeClr val="accent1"/>
          </a:effectRef>
          <a:fontRef idx="minor">
            <a:schemeClr val="tx1"/>
          </a:fontRef>
        </p:style>
      </p:cxnSp>
      <p:cxnSp>
        <p:nvCxnSpPr>
          <p:cNvPr id="2" name="直接连接符 1"/>
          <p:cNvCxnSpPr/>
          <p:nvPr/>
        </p:nvCxnSpPr>
        <p:spPr>
          <a:xfrm flipV="1">
            <a:off x="111" y="6761133"/>
            <a:ext cx="12148185" cy="16510"/>
          </a:xfrm>
          <a:prstGeom prst="line">
            <a:avLst/>
          </a:prstGeom>
          <a:ln w="190500">
            <a:solidFill>
              <a:srgbClr val="65BA67"/>
            </a:soli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493395" y="288290"/>
            <a:ext cx="6096000" cy="460375"/>
          </a:xfrm>
          <a:prstGeom prst="rect">
            <a:avLst/>
          </a:prstGeom>
          <a:noFill/>
        </p:spPr>
        <p:txBody>
          <a:bodyPr wrap="square" rtlCol="0" anchor="t">
            <a:spAutoFit/>
          </a:bodyPr>
          <a:p>
            <a:r>
              <a:rPr lang="zh-CN" altLang="en-US" sz="2400" b="1" dirty="0" smtClean="0">
                <a:cs typeface="+mn-ea"/>
                <a:sym typeface="+mn-lt"/>
              </a:rPr>
              <a:t>项目背景</a:t>
            </a:r>
            <a:endParaRPr lang="zh-CN" altLang="en-US" sz="2400" b="1" dirty="0" smtClean="0">
              <a:cs typeface="+mn-ea"/>
              <a:sym typeface="+mn-lt"/>
            </a:endParaRPr>
          </a:p>
        </p:txBody>
      </p:sp>
      <p:sp>
        <p:nvSpPr>
          <p:cNvPr id="5" name="文本框 4"/>
          <p:cNvSpPr txBox="1"/>
          <p:nvPr/>
        </p:nvSpPr>
        <p:spPr>
          <a:xfrm>
            <a:off x="732790" y="1209675"/>
            <a:ext cx="10154920" cy="645160"/>
          </a:xfrm>
          <a:prstGeom prst="rect">
            <a:avLst/>
          </a:prstGeom>
          <a:noFill/>
        </p:spPr>
        <p:txBody>
          <a:bodyPr wrap="square" rtlCol="0">
            <a:spAutoFit/>
          </a:bodyPr>
          <a:p>
            <a:r>
              <a:rPr lang="zh-CN" altLang="en-US" dirty="0" smtClean="0">
                <a:latin typeface="微软雅黑" panose="020B0503020204020204" charset="-122"/>
                <a:ea typeface="微软雅黑" panose="020B0503020204020204" charset="-122"/>
              </a:rPr>
              <a:t>背景：</a:t>
            </a:r>
            <a:r>
              <a:rPr lang="zh-CN" altLang="en-US" dirty="0">
                <a:latin typeface="微软雅黑" panose="020B0503020204020204" charset="-122"/>
                <a:ea typeface="微软雅黑" panose="020B0503020204020204" charset="-122"/>
              </a:rPr>
              <a:t>最近公司上线了查询列表页的发券机制，作为一种运营抓手和工具，越来越多人在此页面进行策略</a:t>
            </a:r>
            <a:r>
              <a:rPr lang="zh-CN" altLang="en-US" dirty="0">
                <a:latin typeface="微软雅黑" panose="020B0503020204020204" charset="-122"/>
                <a:ea typeface="微软雅黑" panose="020B0503020204020204" charset="-122"/>
              </a:rPr>
              <a:t>迭代，通过配置AB实验衡量不同发券策略带来效果差异。</a:t>
            </a:r>
            <a:endParaRPr lang="zh-CN" altLang="en-US" dirty="0">
              <a:latin typeface="微软雅黑" panose="020B0503020204020204" charset="-122"/>
              <a:ea typeface="微软雅黑" panose="020B0503020204020204" charset="-122"/>
            </a:endParaRPr>
          </a:p>
        </p:txBody>
      </p:sp>
      <p:sp>
        <p:nvSpPr>
          <p:cNvPr id="6" name="文本框 5"/>
          <p:cNvSpPr txBox="1"/>
          <p:nvPr/>
        </p:nvSpPr>
        <p:spPr>
          <a:xfrm>
            <a:off x="732790" y="2147278"/>
            <a:ext cx="10154920" cy="368300"/>
          </a:xfrm>
          <a:prstGeom prst="rect">
            <a:avLst/>
          </a:prstGeom>
          <a:noFill/>
        </p:spPr>
        <p:txBody>
          <a:bodyPr wrap="square" rtlCol="0">
            <a:spAutoFit/>
          </a:bodyPr>
          <a:p>
            <a:r>
              <a:rPr lang="zh-CN" altLang="en-US" dirty="0" smtClean="0">
                <a:latin typeface="微软雅黑" panose="020B0503020204020204" charset="-122"/>
                <a:ea typeface="微软雅黑" panose="020B0503020204020204" charset="-122"/>
              </a:rPr>
              <a:t>目的：针对不同策略如何观察数据，以及解读不同策略带来效果，更好优化ab</a:t>
            </a:r>
            <a:r>
              <a:rPr lang="zh-CN" altLang="en-US" dirty="0" smtClean="0">
                <a:latin typeface="微软雅黑" panose="020B0503020204020204" charset="-122"/>
                <a:ea typeface="微软雅黑" panose="020B0503020204020204" charset="-122"/>
              </a:rPr>
              <a:t>实验方案</a:t>
            </a:r>
            <a:endParaRPr lang="zh-CN" altLang="en-US" dirty="0" smtClean="0">
              <a:latin typeface="微软雅黑" panose="020B0503020204020204" charset="-122"/>
              <a:ea typeface="微软雅黑" panose="020B0503020204020204" charset="-122"/>
            </a:endParaRPr>
          </a:p>
        </p:txBody>
      </p:sp>
      <p:sp>
        <p:nvSpPr>
          <p:cNvPr id="8" name="文本框 7"/>
          <p:cNvSpPr txBox="1"/>
          <p:nvPr/>
        </p:nvSpPr>
        <p:spPr>
          <a:xfrm>
            <a:off x="829945" y="2967829"/>
            <a:ext cx="10154920" cy="2584450"/>
          </a:xfrm>
          <a:prstGeom prst="rect">
            <a:avLst/>
          </a:prstGeom>
          <a:noFill/>
        </p:spPr>
        <p:txBody>
          <a:bodyPr wrap="square" rtlCol="0">
            <a:spAutoFit/>
          </a:bodyPr>
          <a:p>
            <a:r>
              <a:rPr lang="en-US" altLang="zh-CN" b="1" dirty="0">
                <a:latin typeface="微软雅黑" panose="020B0503020204020204" charset="-122"/>
                <a:ea typeface="微软雅黑" panose="020B0503020204020204" charset="-122"/>
                <a:cs typeface="微软雅黑" panose="020B0503020204020204" charset="-122"/>
              </a:rPr>
              <a:t>ab</a:t>
            </a:r>
            <a:r>
              <a:rPr lang="zh-CN" altLang="en-US" b="1" dirty="0">
                <a:latin typeface="微软雅黑" panose="020B0503020204020204" charset="-122"/>
                <a:ea typeface="微软雅黑" panose="020B0503020204020204" charset="-122"/>
                <a:cs typeface="微软雅黑" panose="020B0503020204020204" charset="-122"/>
              </a:rPr>
              <a:t>实验原理：</a:t>
            </a:r>
            <a:endParaRPr lang="zh-CN" altLang="en-US" b="1" dirty="0">
              <a:latin typeface="微软雅黑" panose="020B0503020204020204" charset="-122"/>
              <a:ea typeface="微软雅黑" panose="020B0503020204020204" charset="-122"/>
              <a:cs typeface="微软雅黑" panose="020B0503020204020204" charset="-122"/>
            </a:endParaRPr>
          </a:p>
          <a:p>
            <a:endParaRPr lang="zh-CN" altLang="en-US" dirty="0">
              <a:latin typeface="微软雅黑" panose="020B0503020204020204" charset="-122"/>
              <a:ea typeface="微软雅黑" panose="020B0503020204020204" charset="-122"/>
              <a:cs typeface="微软雅黑" panose="020B0503020204020204" charset="-122"/>
            </a:endParaRPr>
          </a:p>
          <a:p>
            <a:r>
              <a:rPr lang="zh-CN" altLang="en-US" dirty="0">
                <a:latin typeface="微软雅黑" panose="020B0503020204020204" charset="-122"/>
                <a:ea typeface="微软雅黑" panose="020B0503020204020204" charset="-122"/>
                <a:cs typeface="微软雅黑" panose="020B0503020204020204" charset="-122"/>
              </a:rPr>
              <a:t>AB实验来源于假设检验，我们有两个同质样本组，对于其中一个组做出某种改动，然后观察这个改动对于我们所关注的指标是否有显著性影响。</a:t>
            </a:r>
            <a:endParaRPr lang="zh-CN" altLang="en-US" dirty="0">
              <a:latin typeface="微软雅黑" panose="020B0503020204020204" charset="-122"/>
              <a:ea typeface="微软雅黑" panose="020B0503020204020204" charset="-122"/>
              <a:cs typeface="微软雅黑" panose="020B0503020204020204" charset="-122"/>
            </a:endParaRPr>
          </a:p>
          <a:p>
            <a:endParaRPr lang="zh-CN" altLang="en-US" dirty="0">
              <a:latin typeface="微软雅黑" panose="020B0503020204020204" charset="-122"/>
              <a:ea typeface="微软雅黑" panose="020B0503020204020204" charset="-122"/>
              <a:cs typeface="微软雅黑" panose="020B0503020204020204" charset="-122"/>
            </a:endParaRPr>
          </a:p>
          <a:p>
            <a:r>
              <a:rPr lang="zh-CN" altLang="en-US" dirty="0">
                <a:latin typeface="微软雅黑" panose="020B0503020204020204" charset="-122"/>
                <a:ea typeface="微软雅黑" panose="020B0503020204020204" charset="-122"/>
                <a:cs typeface="微软雅黑" panose="020B0503020204020204" charset="-122"/>
              </a:rPr>
              <a:t>这里原假设是：这项改动并不会对我们所关注的核心指标有显著性影响，如果实验结束以后，发现P值足够小，我们就推翻原假设，承认该项改动会对我们所关注的核心指标有显著影响。</a:t>
            </a:r>
            <a:endParaRPr lang="zh-CN" altLang="en-US" dirty="0">
              <a:latin typeface="微软雅黑" panose="020B0503020204020204" charset="-122"/>
              <a:ea typeface="微软雅黑" panose="020B0503020204020204" charset="-122"/>
              <a:cs typeface="微软雅黑" panose="020B0503020204020204" charset="-122"/>
            </a:endParaRPr>
          </a:p>
          <a:p>
            <a:endParaRPr lang="zh-CN" altLang="en-US" dirty="0">
              <a:latin typeface="微软雅黑" panose="020B0503020204020204" charset="-122"/>
              <a:ea typeface="微软雅黑" panose="020B0503020204020204" charset="-122"/>
              <a:cs typeface="微软雅黑" panose="020B0503020204020204" charset="-122"/>
            </a:endParaRPr>
          </a:p>
          <a:p>
            <a:r>
              <a:rPr lang="zh-CN" altLang="en-US" dirty="0">
                <a:latin typeface="微软雅黑" panose="020B0503020204020204" charset="-122"/>
                <a:ea typeface="微软雅黑" panose="020B0503020204020204" charset="-122"/>
                <a:cs typeface="微软雅黑" panose="020B0503020204020204" charset="-122"/>
              </a:rPr>
              <a:t>AB实验本质就是同质样本组的对照实验。</a:t>
            </a:r>
            <a:endParaRPr lang="zh-CN" altLang="en-US" dirty="0">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14" name="直接连接符 13"/>
          <p:cNvCxnSpPr/>
          <p:nvPr/>
        </p:nvCxnSpPr>
        <p:spPr>
          <a:xfrm>
            <a:off x="282051" y="894368"/>
            <a:ext cx="11413268" cy="0"/>
          </a:xfrm>
          <a:prstGeom prst="line">
            <a:avLst/>
          </a:prstGeom>
          <a:ln w="12700">
            <a:solidFill>
              <a:srgbClr val="65BA67"/>
            </a:solidFill>
          </a:ln>
        </p:spPr>
        <p:style>
          <a:lnRef idx="1">
            <a:schemeClr val="accent1"/>
          </a:lnRef>
          <a:fillRef idx="0">
            <a:schemeClr val="accent1"/>
          </a:fillRef>
          <a:effectRef idx="0">
            <a:schemeClr val="accent1"/>
          </a:effectRef>
          <a:fontRef idx="minor">
            <a:schemeClr val="tx1"/>
          </a:fontRef>
        </p:style>
      </p:cxnSp>
      <p:cxnSp>
        <p:nvCxnSpPr>
          <p:cNvPr id="2" name="直接连接符 1"/>
          <p:cNvCxnSpPr/>
          <p:nvPr/>
        </p:nvCxnSpPr>
        <p:spPr>
          <a:xfrm flipV="1">
            <a:off x="111" y="6761133"/>
            <a:ext cx="12148185" cy="16510"/>
          </a:xfrm>
          <a:prstGeom prst="line">
            <a:avLst/>
          </a:prstGeom>
          <a:ln w="190500">
            <a:solidFill>
              <a:srgbClr val="65BA67"/>
            </a:soli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384810" y="299085"/>
            <a:ext cx="6096000" cy="460375"/>
          </a:xfrm>
          <a:prstGeom prst="rect">
            <a:avLst/>
          </a:prstGeom>
          <a:noFill/>
        </p:spPr>
        <p:txBody>
          <a:bodyPr wrap="square" rtlCol="0" anchor="t">
            <a:spAutoFit/>
          </a:bodyPr>
          <a:p>
            <a:r>
              <a:rPr lang="zh-CN" altLang="en-US" sz="2400" b="1" dirty="0" smtClean="0">
                <a:sym typeface="+mn-ea"/>
              </a:rPr>
              <a:t>假设检验具体描述</a:t>
            </a:r>
            <a:endParaRPr lang="zh-CN" altLang="en-US" sz="2400" b="1" dirty="0" smtClean="0">
              <a:sym typeface="+mn-ea"/>
            </a:endParaRPr>
          </a:p>
        </p:txBody>
      </p:sp>
      <p:sp>
        <p:nvSpPr>
          <p:cNvPr id="6" name="文本框 5"/>
          <p:cNvSpPr txBox="1"/>
          <p:nvPr/>
        </p:nvSpPr>
        <p:spPr>
          <a:xfrm>
            <a:off x="654685" y="1186815"/>
            <a:ext cx="10882630" cy="645160"/>
          </a:xfrm>
          <a:prstGeom prst="rect">
            <a:avLst/>
          </a:prstGeom>
          <a:noFill/>
        </p:spPr>
        <p:txBody>
          <a:bodyPr wrap="square" rtlCol="0" anchor="t">
            <a:spAutoFit/>
          </a:bodyPr>
          <a:p>
            <a:r>
              <a:rPr lang="zh-CN" altLang="en-US"/>
              <a:t>假设检验是用来判断</a:t>
            </a:r>
            <a:r>
              <a:rPr lang="zh-CN" altLang="en-US" b="1"/>
              <a:t>样本与样本</a:t>
            </a:r>
            <a:r>
              <a:rPr lang="zh-CN" altLang="en-US"/>
              <a:t>、样本与总体的差异是由抽样误差引起还是本质差别造成的统计推断方法。</a:t>
            </a:r>
            <a:r>
              <a:rPr lang="zh-CN" altLang="en-US" b="1"/>
              <a:t>好处是可以消除时间因素对于变量的影响。</a:t>
            </a:r>
            <a:endParaRPr lang="zh-CN" altLang="en-US"/>
          </a:p>
        </p:txBody>
      </p:sp>
      <p:sp>
        <p:nvSpPr>
          <p:cNvPr id="8" name="文本框 7"/>
          <p:cNvSpPr txBox="1"/>
          <p:nvPr/>
        </p:nvSpPr>
        <p:spPr>
          <a:xfrm>
            <a:off x="741045" y="2468245"/>
            <a:ext cx="6096000" cy="2584450"/>
          </a:xfrm>
          <a:prstGeom prst="rect">
            <a:avLst/>
          </a:prstGeom>
          <a:noFill/>
        </p:spPr>
        <p:txBody>
          <a:bodyPr wrap="square" rtlCol="0" anchor="t">
            <a:spAutoFit/>
          </a:bodyPr>
          <a:p>
            <a:r>
              <a:rPr lang="zh-CN" altLang="en-US"/>
              <a:t>假设检验的基本思想是“小概率事件”原理，运用的是数学推论中常用的反证法。小概率思想是指小概率事件在一次试验中基本上不会发生。反证法思想是先提出检验假设，再用适当的统计方法，利用小概率原理，确定假设是否成立。</a:t>
            </a:r>
            <a:endParaRPr lang="zh-CN" altLang="en-US"/>
          </a:p>
          <a:p>
            <a:endParaRPr lang="zh-CN" altLang="en-US"/>
          </a:p>
          <a:p>
            <a:r>
              <a:rPr lang="zh-CN" altLang="en-US"/>
              <a:t>即为了检验一个假设H0是否正确，首先假定该假设H0正确，然后根据样本对假设H0做出接受或拒绝的决策。如果样本观察值导致了“小概率事件”发生，就应拒绝假设H0，否则应接受假设H0。</a:t>
            </a:r>
            <a:endParaRPr lang="zh-CN" altLang="en-US"/>
          </a:p>
        </p:txBody>
      </p:sp>
      <p:pic>
        <p:nvPicPr>
          <p:cNvPr id="7" name="图片 6"/>
          <p:cNvPicPr>
            <a:picLocks noChangeAspect="1"/>
          </p:cNvPicPr>
          <p:nvPr/>
        </p:nvPicPr>
        <p:blipFill>
          <a:blip r:embed="rId1"/>
          <a:stretch>
            <a:fillRect/>
          </a:stretch>
        </p:blipFill>
        <p:spPr>
          <a:xfrm>
            <a:off x="6801485" y="2520315"/>
            <a:ext cx="4735830" cy="247967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14" name="直接连接符 13"/>
          <p:cNvCxnSpPr/>
          <p:nvPr/>
        </p:nvCxnSpPr>
        <p:spPr>
          <a:xfrm>
            <a:off x="282051" y="894368"/>
            <a:ext cx="11413268" cy="0"/>
          </a:xfrm>
          <a:prstGeom prst="line">
            <a:avLst/>
          </a:prstGeom>
          <a:ln w="12700">
            <a:solidFill>
              <a:srgbClr val="65BA67"/>
            </a:solidFill>
          </a:ln>
        </p:spPr>
        <p:style>
          <a:lnRef idx="1">
            <a:schemeClr val="accent1"/>
          </a:lnRef>
          <a:fillRef idx="0">
            <a:schemeClr val="accent1"/>
          </a:fillRef>
          <a:effectRef idx="0">
            <a:schemeClr val="accent1"/>
          </a:effectRef>
          <a:fontRef idx="minor">
            <a:schemeClr val="tx1"/>
          </a:fontRef>
        </p:style>
      </p:cxnSp>
      <p:cxnSp>
        <p:nvCxnSpPr>
          <p:cNvPr id="2" name="直接连接符 1"/>
          <p:cNvCxnSpPr/>
          <p:nvPr/>
        </p:nvCxnSpPr>
        <p:spPr>
          <a:xfrm flipV="1">
            <a:off x="111" y="6761133"/>
            <a:ext cx="12148185" cy="16510"/>
          </a:xfrm>
          <a:prstGeom prst="line">
            <a:avLst/>
          </a:prstGeom>
          <a:ln w="190500">
            <a:solidFill>
              <a:srgbClr val="65BA67"/>
            </a:soli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449580" y="309880"/>
            <a:ext cx="6096000" cy="460375"/>
          </a:xfrm>
          <a:prstGeom prst="rect">
            <a:avLst/>
          </a:prstGeom>
          <a:noFill/>
        </p:spPr>
        <p:txBody>
          <a:bodyPr wrap="square" rtlCol="0" anchor="t">
            <a:spAutoFit/>
          </a:bodyPr>
          <a:p>
            <a:r>
              <a:rPr lang="en-US" sz="2400" b="1" dirty="0" smtClean="0">
                <a:sym typeface="+mn-ea"/>
              </a:rPr>
              <a:t>A、B实验最小样本量</a:t>
            </a:r>
            <a:endParaRPr lang="en-US" altLang="en-US" sz="2400" b="1" dirty="0" smtClean="0">
              <a:sym typeface="+mn-ea"/>
            </a:endParaRPr>
          </a:p>
        </p:txBody>
      </p:sp>
      <p:pic>
        <p:nvPicPr>
          <p:cNvPr id="4" name="图片 3"/>
          <p:cNvPicPr>
            <a:picLocks noChangeAspect="1"/>
          </p:cNvPicPr>
          <p:nvPr/>
        </p:nvPicPr>
        <p:blipFill>
          <a:blip r:embed="rId1"/>
          <a:stretch>
            <a:fillRect/>
          </a:stretch>
        </p:blipFill>
        <p:spPr>
          <a:xfrm>
            <a:off x="281940" y="1228090"/>
            <a:ext cx="9867265" cy="475678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6" name="图片 5"/>
          <p:cNvPicPr>
            <a:picLocks noChangeAspect="1"/>
          </p:cNvPicPr>
          <p:nvPr/>
        </p:nvPicPr>
        <p:blipFill>
          <a:blip r:embed="rId1"/>
          <a:stretch>
            <a:fillRect/>
          </a:stretch>
        </p:blipFill>
        <p:spPr>
          <a:xfrm>
            <a:off x="-231140" y="1761490"/>
            <a:ext cx="7251065" cy="3289300"/>
          </a:xfrm>
          <a:prstGeom prst="rect">
            <a:avLst/>
          </a:prstGeom>
        </p:spPr>
      </p:pic>
      <p:cxnSp>
        <p:nvCxnSpPr>
          <p:cNvPr id="14" name="直接连接符 13"/>
          <p:cNvCxnSpPr/>
          <p:nvPr/>
        </p:nvCxnSpPr>
        <p:spPr>
          <a:xfrm>
            <a:off x="282051" y="894368"/>
            <a:ext cx="11413268" cy="0"/>
          </a:xfrm>
          <a:prstGeom prst="line">
            <a:avLst/>
          </a:prstGeom>
          <a:ln w="12700">
            <a:solidFill>
              <a:srgbClr val="65BA67"/>
            </a:solidFill>
          </a:ln>
        </p:spPr>
        <p:style>
          <a:lnRef idx="1">
            <a:schemeClr val="accent1"/>
          </a:lnRef>
          <a:fillRef idx="0">
            <a:schemeClr val="accent1"/>
          </a:fillRef>
          <a:effectRef idx="0">
            <a:schemeClr val="accent1"/>
          </a:effectRef>
          <a:fontRef idx="minor">
            <a:schemeClr val="tx1"/>
          </a:fontRef>
        </p:style>
      </p:cxnSp>
      <p:cxnSp>
        <p:nvCxnSpPr>
          <p:cNvPr id="2" name="直接连接符 1"/>
          <p:cNvCxnSpPr/>
          <p:nvPr/>
        </p:nvCxnSpPr>
        <p:spPr>
          <a:xfrm flipV="1">
            <a:off x="111" y="6761133"/>
            <a:ext cx="12148185" cy="16510"/>
          </a:xfrm>
          <a:prstGeom prst="line">
            <a:avLst/>
          </a:prstGeom>
          <a:ln w="190500">
            <a:solidFill>
              <a:srgbClr val="65BA67"/>
            </a:soli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482600" y="331470"/>
            <a:ext cx="6096000" cy="460375"/>
          </a:xfrm>
          <a:prstGeom prst="rect">
            <a:avLst/>
          </a:prstGeom>
          <a:noFill/>
        </p:spPr>
        <p:txBody>
          <a:bodyPr wrap="square" rtlCol="0" anchor="t">
            <a:spAutoFit/>
          </a:bodyPr>
          <a:p>
            <a:r>
              <a:rPr lang="en-US" sz="2400" b="1" dirty="0" smtClean="0">
                <a:sym typeface="+mn-ea"/>
              </a:rPr>
              <a:t>A、B实验最小样本量</a:t>
            </a:r>
            <a:r>
              <a:rPr lang="zh-CN" altLang="en-US" sz="2400" b="1" dirty="0" smtClean="0">
                <a:sym typeface="+mn-ea"/>
              </a:rPr>
              <a:t>计算工具</a:t>
            </a:r>
            <a:endParaRPr lang="zh-CN" altLang="en-US" sz="2400" b="1" dirty="0" smtClean="0">
              <a:sym typeface="+mn-ea"/>
            </a:endParaRPr>
          </a:p>
        </p:txBody>
      </p:sp>
      <p:sp>
        <p:nvSpPr>
          <p:cNvPr id="5" name="文本框 4"/>
          <p:cNvSpPr txBox="1"/>
          <p:nvPr/>
        </p:nvSpPr>
        <p:spPr>
          <a:xfrm>
            <a:off x="7019925" y="1761490"/>
            <a:ext cx="4675505" cy="3415030"/>
          </a:xfrm>
          <a:prstGeom prst="rect">
            <a:avLst/>
          </a:prstGeom>
          <a:noFill/>
        </p:spPr>
        <p:txBody>
          <a:bodyPr wrap="square" rtlCol="0" anchor="t">
            <a:spAutoFit/>
          </a:bodyPr>
          <a:p>
            <a:r>
              <a:rPr lang="zh-CN" altLang="en-US"/>
              <a:t>这个计算器需要4个输入。有了这四个输入，就一定能够算出所需样本量。这四个输入分别是：</a:t>
            </a:r>
            <a:endParaRPr lang="zh-CN" altLang="en-US"/>
          </a:p>
          <a:p>
            <a:endParaRPr lang="zh-CN" altLang="en-US"/>
          </a:p>
          <a:p>
            <a:r>
              <a:rPr lang="zh-CN" altLang="en-US"/>
              <a:t>Statistical power：统计功效，实验中最想得到的结果。</a:t>
            </a:r>
            <a:endParaRPr lang="zh-CN" altLang="en-US"/>
          </a:p>
          <a:p>
            <a:endParaRPr lang="zh-CN" altLang="en-US"/>
          </a:p>
          <a:p>
            <a:r>
              <a:rPr lang="zh-CN" altLang="en-US"/>
              <a:t>Significance level：显著水平</a:t>
            </a:r>
            <a:endParaRPr lang="zh-CN" altLang="en-US"/>
          </a:p>
          <a:p>
            <a:endParaRPr lang="zh-CN" altLang="en-US"/>
          </a:p>
          <a:p>
            <a:r>
              <a:rPr lang="zh-CN" altLang="en-US"/>
              <a:t>Baseline rate：实验前的历史数据</a:t>
            </a:r>
            <a:endParaRPr lang="zh-CN" altLang="en-US"/>
          </a:p>
          <a:p>
            <a:endParaRPr lang="zh-CN" altLang="en-US"/>
          </a:p>
          <a:p>
            <a:r>
              <a:rPr lang="zh-CN" altLang="en-US"/>
              <a:t>Minimum detectable effect：最小可探测效应</a:t>
            </a:r>
            <a:endParaRPr lang="zh-CN"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14" name="直接连接符 13"/>
          <p:cNvCxnSpPr/>
          <p:nvPr/>
        </p:nvCxnSpPr>
        <p:spPr>
          <a:xfrm>
            <a:off x="282051" y="894368"/>
            <a:ext cx="11413268" cy="0"/>
          </a:xfrm>
          <a:prstGeom prst="line">
            <a:avLst/>
          </a:prstGeom>
          <a:ln w="12700">
            <a:solidFill>
              <a:srgbClr val="65BA67"/>
            </a:solidFill>
          </a:ln>
        </p:spPr>
        <p:style>
          <a:lnRef idx="1">
            <a:schemeClr val="accent1"/>
          </a:lnRef>
          <a:fillRef idx="0">
            <a:schemeClr val="accent1"/>
          </a:fillRef>
          <a:effectRef idx="0">
            <a:schemeClr val="accent1"/>
          </a:effectRef>
          <a:fontRef idx="minor">
            <a:schemeClr val="tx1"/>
          </a:fontRef>
        </p:style>
      </p:cxnSp>
      <p:cxnSp>
        <p:nvCxnSpPr>
          <p:cNvPr id="2" name="直接连接符 1"/>
          <p:cNvCxnSpPr/>
          <p:nvPr/>
        </p:nvCxnSpPr>
        <p:spPr>
          <a:xfrm flipV="1">
            <a:off x="111" y="6761133"/>
            <a:ext cx="12148185" cy="16510"/>
          </a:xfrm>
          <a:prstGeom prst="line">
            <a:avLst/>
          </a:prstGeom>
          <a:ln w="190500">
            <a:solidFill>
              <a:srgbClr val="65BA67"/>
            </a:soli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461010" y="266700"/>
            <a:ext cx="6096000" cy="460375"/>
          </a:xfrm>
          <a:prstGeom prst="rect">
            <a:avLst/>
          </a:prstGeom>
          <a:noFill/>
        </p:spPr>
        <p:txBody>
          <a:bodyPr wrap="square" rtlCol="0" anchor="t">
            <a:spAutoFit/>
          </a:bodyPr>
          <a:p>
            <a:r>
              <a:rPr lang="en-US" sz="2400" b="1" dirty="0" smtClean="0">
                <a:sym typeface="+mn-ea"/>
              </a:rPr>
              <a:t>Statistical Power和Significance Level</a:t>
            </a:r>
            <a:endParaRPr lang="en-US" sz="2400" b="1" dirty="0" smtClean="0">
              <a:sym typeface="+mn-ea"/>
            </a:endParaRPr>
          </a:p>
        </p:txBody>
      </p:sp>
      <p:sp>
        <p:nvSpPr>
          <p:cNvPr id="4" name="文本框 3"/>
          <p:cNvSpPr txBox="1"/>
          <p:nvPr/>
        </p:nvSpPr>
        <p:spPr>
          <a:xfrm>
            <a:off x="909955" y="1035050"/>
            <a:ext cx="10785475" cy="922020"/>
          </a:xfrm>
          <a:prstGeom prst="rect">
            <a:avLst/>
          </a:prstGeom>
          <a:noFill/>
        </p:spPr>
        <p:txBody>
          <a:bodyPr wrap="square" rtlCol="0" anchor="t">
            <a:spAutoFit/>
          </a:bodyPr>
          <a:p>
            <a:r>
              <a:rPr lang="zh-CN" altLang="en-US"/>
              <a:t>我们应该先简短回顾一下AB实验的基本知识。首先，AB实验包含两个假设：</a:t>
            </a:r>
            <a:endParaRPr lang="zh-CN" altLang="en-US"/>
          </a:p>
          <a:p>
            <a:r>
              <a:rPr lang="zh-CN" altLang="en-US"/>
              <a:t>原假设（H0）：我们希望通过实验结果推翻的假设。原假设为“改版前后效果一样”。</a:t>
            </a:r>
            <a:endParaRPr lang="zh-CN" altLang="en-US"/>
          </a:p>
          <a:p>
            <a:r>
              <a:rPr lang="zh-CN" altLang="en-US"/>
              <a:t>备择假设（H1）：我们希望通过实验结果验证的假设。表述为“改版前后效果不一样”。</a:t>
            </a:r>
            <a:endParaRPr lang="zh-CN" altLang="en-US"/>
          </a:p>
        </p:txBody>
      </p:sp>
      <p:pic>
        <p:nvPicPr>
          <p:cNvPr id="5" name="图片 4"/>
          <p:cNvPicPr>
            <a:picLocks noChangeAspect="1"/>
          </p:cNvPicPr>
          <p:nvPr/>
        </p:nvPicPr>
        <p:blipFill>
          <a:blip r:embed="rId1"/>
          <a:stretch>
            <a:fillRect/>
          </a:stretch>
        </p:blipFill>
        <p:spPr>
          <a:xfrm>
            <a:off x="822960" y="2027555"/>
            <a:ext cx="6441440" cy="2007235"/>
          </a:xfrm>
          <a:prstGeom prst="rect">
            <a:avLst/>
          </a:prstGeom>
        </p:spPr>
      </p:pic>
      <p:sp>
        <p:nvSpPr>
          <p:cNvPr id="6" name="文本框 5"/>
          <p:cNvSpPr txBox="1"/>
          <p:nvPr/>
        </p:nvSpPr>
        <p:spPr>
          <a:xfrm>
            <a:off x="822960" y="4105275"/>
            <a:ext cx="10332085" cy="1476375"/>
          </a:xfrm>
          <a:prstGeom prst="rect">
            <a:avLst/>
          </a:prstGeom>
          <a:noFill/>
        </p:spPr>
        <p:txBody>
          <a:bodyPr wrap="square" rtlCol="0" anchor="t">
            <a:spAutoFit/>
          </a:bodyPr>
          <a:p>
            <a:r>
              <a:rPr lang="zh-CN" altLang="en-US"/>
              <a:t>我们认为有区别，但其实没区别，这样子会将一些无显著提升的功能上线，导致产品功能冗余。不符合产品最小化设计原则。而且浪费公司人力、物力。在非商业背景下，第一类错误往往更加可怕。比如好人被判刑进监狱，健康人被误诊送去化疗。</a:t>
            </a:r>
            <a:endParaRPr lang="zh-CN" altLang="en-US"/>
          </a:p>
          <a:p>
            <a:endParaRPr lang="zh-CN" altLang="en-US"/>
          </a:p>
          <a:p>
            <a:r>
              <a:rPr lang="zh-CN" altLang="en-US"/>
              <a:t>第二类区别真实有区别，但是被我们误判为无区别的产品，会导致一些本来有提升的功能被</a:t>
            </a:r>
            <a:r>
              <a:rPr lang="zh-CN" altLang="en-US"/>
              <a:t>漏掉。</a:t>
            </a:r>
            <a:endParaRPr lang="zh-CN" altLang="en-US"/>
          </a:p>
        </p:txBody>
      </p:sp>
      <p:sp>
        <p:nvSpPr>
          <p:cNvPr id="7" name="文本框 6"/>
          <p:cNvSpPr txBox="1"/>
          <p:nvPr/>
        </p:nvSpPr>
        <p:spPr>
          <a:xfrm>
            <a:off x="822960" y="5710555"/>
            <a:ext cx="10612755" cy="922020"/>
          </a:xfrm>
          <a:prstGeom prst="rect">
            <a:avLst/>
          </a:prstGeom>
          <a:noFill/>
        </p:spPr>
        <p:txBody>
          <a:bodyPr wrap="square" rtlCol="0" anchor="t">
            <a:spAutoFit/>
          </a:bodyPr>
          <a:p>
            <a:r>
              <a:rPr lang="zh-CN" altLang="en-US"/>
              <a:t>总结一下，对于我们的实验：第一类错误α不超过5%。也就是说，Significance Level = 5%。第二类错误β不超过20%。也就是说，Statistical Power = 1 -β = 80%。对两类错误上限的选取（α是5%，β是20%），我们可以了解到AB实验的重要理念：宁肯砍掉4个好的产品，也不应该让1个不好的产品上线。</a:t>
            </a:r>
            <a:endParaRPr lang="zh-CN"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14" name="直接连接符 13"/>
          <p:cNvCxnSpPr/>
          <p:nvPr/>
        </p:nvCxnSpPr>
        <p:spPr>
          <a:xfrm>
            <a:off x="282051" y="894368"/>
            <a:ext cx="11413268" cy="0"/>
          </a:xfrm>
          <a:prstGeom prst="line">
            <a:avLst/>
          </a:prstGeom>
          <a:ln w="12700">
            <a:solidFill>
              <a:srgbClr val="65BA67"/>
            </a:solidFill>
          </a:ln>
        </p:spPr>
        <p:style>
          <a:lnRef idx="1">
            <a:schemeClr val="accent1"/>
          </a:lnRef>
          <a:fillRef idx="0">
            <a:schemeClr val="accent1"/>
          </a:fillRef>
          <a:effectRef idx="0">
            <a:schemeClr val="accent1"/>
          </a:effectRef>
          <a:fontRef idx="minor">
            <a:schemeClr val="tx1"/>
          </a:fontRef>
        </p:style>
      </p:cxnSp>
      <p:cxnSp>
        <p:nvCxnSpPr>
          <p:cNvPr id="2" name="直接连接符 1"/>
          <p:cNvCxnSpPr/>
          <p:nvPr/>
        </p:nvCxnSpPr>
        <p:spPr>
          <a:xfrm flipV="1">
            <a:off x="111" y="6761133"/>
            <a:ext cx="12148185" cy="16510"/>
          </a:xfrm>
          <a:prstGeom prst="line">
            <a:avLst/>
          </a:prstGeom>
          <a:ln w="190500">
            <a:solidFill>
              <a:srgbClr val="65BA67"/>
            </a:soli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600710" y="292735"/>
            <a:ext cx="6096000" cy="460375"/>
          </a:xfrm>
          <a:prstGeom prst="rect">
            <a:avLst/>
          </a:prstGeom>
          <a:noFill/>
        </p:spPr>
        <p:txBody>
          <a:bodyPr wrap="square" rtlCol="0" anchor="t">
            <a:spAutoFit/>
          </a:bodyPr>
          <a:p>
            <a:r>
              <a:rPr lang="en-US" sz="2400" b="1" dirty="0" smtClean="0">
                <a:sym typeface="+mn-ea"/>
              </a:rPr>
              <a:t>Baseline Rate</a:t>
            </a:r>
            <a:endParaRPr lang="en-US" sz="2400" b="1" dirty="0" smtClean="0">
              <a:sym typeface="+mn-ea"/>
            </a:endParaRPr>
          </a:p>
        </p:txBody>
      </p:sp>
      <p:sp>
        <p:nvSpPr>
          <p:cNvPr id="4" name="文本框 3"/>
          <p:cNvSpPr txBox="1"/>
          <p:nvPr/>
        </p:nvSpPr>
        <p:spPr>
          <a:xfrm>
            <a:off x="595630" y="2458085"/>
            <a:ext cx="10785475" cy="1198880"/>
          </a:xfrm>
          <a:prstGeom prst="rect">
            <a:avLst/>
          </a:prstGeom>
          <a:noFill/>
        </p:spPr>
        <p:txBody>
          <a:bodyPr wrap="square" rtlCol="0" anchor="t">
            <a:spAutoFit/>
          </a:bodyPr>
          <a:p>
            <a:r>
              <a:rPr lang="zh-CN" altLang="en-US"/>
              <a:t>假设，我们需要测试普通人群和精选人群的点击率差异，那么普通人群的历史点击率就是baseline rate。</a:t>
            </a:r>
            <a:endParaRPr lang="zh-CN" altLang="en-US"/>
          </a:p>
          <a:p>
            <a:endParaRPr lang="zh-CN" altLang="en-US"/>
          </a:p>
          <a:p>
            <a:r>
              <a:rPr lang="zh-CN" altLang="en-US"/>
              <a:t>当baseline rate越大或者越小时，实验越能监测出差别，比如说历史点击率是98%，新的人群略微有几个人不点击，这个点击率就会下降很大（power变大），当power不变时，只需要较少的样本量。</a:t>
            </a:r>
            <a:endParaRPr lang="zh-CN" altLang="en-US"/>
          </a:p>
        </p:txBody>
      </p:sp>
    </p:spTree>
  </p:cSld>
  <p:clrMapOvr>
    <a:masterClrMapping/>
  </p:clrMapOvr>
</p:sld>
</file>

<file path=ppt/tags/tag1.xml><?xml version="1.0" encoding="utf-8"?>
<p:tagLst xmlns:p="http://schemas.openxmlformats.org/presentationml/2006/main">
  <p:tag name="KSO_WM_TEMPLATE_CATEGORY" val="custom"/>
  <p:tag name="KSO_WM_TEMPLATE_INDEX" val="20181497"/>
  <p:tag name="KSO_WM_TAG_VERSION" val="1.0"/>
  <p:tag name="KSO_WM_BEAUTIFY_FLAG" val="#wm#"/>
  <p:tag name="KSO_WM_UNIT_PRESET_TEXT_LEN" val="17"/>
  <p:tag name="KSO_WM_UNIT_PRESET_TEXT_INDEX" val="3"/>
  <p:tag name="KSO_WM_UNIT_CLEAR" val="0"/>
  <p:tag name="KSO_WM_UNIT_COMPATIBLE" val="0"/>
  <p:tag name="KSO_WM_UNIT_HIGHLIGHT" val="0"/>
  <p:tag name="KSO_WM_UNIT_ISCONTENTSTITLE" val="0"/>
  <p:tag name="KSO_WM_UNIT_VALUE" val="22"/>
  <p:tag name="KSO_WM_UNIT_LAYERLEVEL" val="1"/>
  <p:tag name="KSO_WM_UNIT_INDEX" val="1"/>
  <p:tag name="KSO_WM_UNIT_TYPE" val="a"/>
  <p:tag name="KSO_WM_DIAGRAM_GROUP_CODE" val="_1"/>
  <p:tag name="KSO_WM_UNIT_ID" val="custom20181497_4*a*1"/>
  <p:tag name="KSO_WM_UNIT_TEXT_FILL_FORE_SCHEMECOLOR_INDEX" val="14"/>
  <p:tag name="KSO_WM_UNIT_TEXT_FILL_TYPE" val="1"/>
  <p:tag name="KSO_WM_UNIT_USESOURCEFORMAT_APPLY" val="1"/>
</p:tagLst>
</file>

<file path=ppt/tags/tag2.xml><?xml version="1.0" encoding="utf-8"?>
<p:tagLst xmlns:p="http://schemas.openxmlformats.org/presentationml/2006/main">
  <p:tag name="TABLE_ENDDRAG_ORIGIN_RECT" val="702*143"/>
  <p:tag name="TABLE_ENDDRAG_RECT" val="69*311*702*143"/>
</p:tagLst>
</file>

<file path=ppt/tags/tag3.xml><?xml version="1.0" encoding="utf-8"?>
<p:tagLst xmlns:p="http://schemas.openxmlformats.org/presentationml/2006/main">
  <p:tag name="KSO_WM_TEMPLATE_CATEGORY" val="custom"/>
  <p:tag name="KSO_WM_TEMPLATE_INDEX" val="20181497"/>
  <p:tag name="KSO_WM_TAG_VERSION" val="1.0"/>
  <p:tag name="KSO_WM_BEAUTIFY_FLAG" val="#wm#"/>
  <p:tag name="KSO_WM_UNIT_PRESET_TEXT_LEN" val="17"/>
  <p:tag name="KSO_WM_UNIT_PRESET_TEXT_INDEX" val="3"/>
  <p:tag name="KSO_WM_UNIT_CLEAR" val="0"/>
  <p:tag name="KSO_WM_UNIT_COMPATIBLE" val="0"/>
  <p:tag name="KSO_WM_UNIT_HIGHLIGHT" val="0"/>
  <p:tag name="KSO_WM_UNIT_ISCONTENTSTITLE" val="0"/>
  <p:tag name="KSO_WM_UNIT_VALUE" val="22"/>
  <p:tag name="KSO_WM_UNIT_LAYERLEVEL" val="1"/>
  <p:tag name="KSO_WM_UNIT_INDEX" val="1"/>
  <p:tag name="KSO_WM_UNIT_TYPE" val="a"/>
  <p:tag name="KSO_WM_DIAGRAM_GROUP_CODE" val="_1"/>
  <p:tag name="KSO_WM_UNIT_ID" val="custom20181497_4*a*1"/>
  <p:tag name="KSO_WM_UNIT_TEXT_FILL_FORE_SCHEMECOLOR_INDEX" val="14"/>
  <p:tag name="KSO_WM_UNIT_TEXT_FILL_TYPE" val="1"/>
  <p:tag name="KSO_WM_UNIT_USESOURCEFORMAT_APPLY" val="1"/>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Black-Arial">
      <a:majorFont>
        <a:latin typeface="Arial Black"/>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微软雅黑"/>
        <a:ea typeface=""/>
        <a:cs typeface=""/>
        <a:font script="Jpan" typeface="游ゴシック Light"/>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微软雅黑"/>
        <a:ea typeface=""/>
        <a:cs typeface=""/>
        <a:font script="Jpan" typeface="游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4537</Words>
  <Application>WPS 演示</Application>
  <PresentationFormat>宽屏</PresentationFormat>
  <Paragraphs>277</Paragraphs>
  <Slides>29</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29</vt:i4>
      </vt:variant>
    </vt:vector>
  </HeadingPairs>
  <TitlesOfParts>
    <vt:vector size="38" baseType="lpstr">
      <vt:lpstr>Arial</vt:lpstr>
      <vt:lpstr>宋体</vt:lpstr>
      <vt:lpstr>Wingdings</vt:lpstr>
      <vt:lpstr>微软雅黑</vt:lpstr>
      <vt:lpstr>Arial Unicode MS</vt:lpstr>
      <vt:lpstr>Arial Black</vt:lpstr>
      <vt:lpstr>黑体</vt:lpstr>
      <vt:lpstr>Wingdings</vt:lpstr>
      <vt:lpstr>Office 主题​​</vt:lpstr>
      <vt:lpstr>ab实验方法论和数据解读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tina.liu</dc:creator>
  <cp:lastModifiedBy>刘亚利 1214135-商业创新组</cp:lastModifiedBy>
  <cp:revision>130</cp:revision>
  <dcterms:created xsi:type="dcterms:W3CDTF">2019-09-19T02:01:00Z</dcterms:created>
  <dcterms:modified xsi:type="dcterms:W3CDTF">2024-03-02T08:26:35Z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2052-11.8.2.11830</vt:lpwstr>
  </property>
  <property fmtid="{D5CDD505-2E9C-101B-9397-08002B2CF9AE}" pid="3" name="ICV">
    <vt:lpwstr>3BAE7F6DF41C4035A26720898F0C0370</vt:lpwstr>
  </property>
</Properties>
</file>